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1" r:id="rId6"/>
    <p:sldId id="260" r:id="rId7"/>
    <p:sldId id="262" r:id="rId8"/>
    <p:sldId id="263" r:id="rId9"/>
    <p:sldId id="264" r:id="rId10"/>
    <p:sldId id="265" r:id="rId11"/>
    <p:sldId id="269" r:id="rId12"/>
    <p:sldId id="270" r:id="rId13"/>
  </p:sldIdLst>
  <p:sldSz cx="18288000" cy="10287000"/>
  <p:notesSz cx="6858000" cy="9144000"/>
  <p:embeddedFontLst>
    <p:embeddedFont>
      <p:font typeface="Baskerville Old Face" panose="02020602080505020303" pitchFamily="18" charset="0"/>
      <p:regular r:id="rId15"/>
    </p:embeddedFont>
    <p:embeddedFont>
      <p:font typeface="Calibri" panose="020F0502020204030204" pitchFamily="34" charset="0"/>
      <p:regular r:id="rId16"/>
      <p:bold r:id="rId17"/>
      <p:italic r:id="rId18"/>
      <p:boldItalic r:id="rId19"/>
    </p:embeddedFont>
    <p:embeddedFont>
      <p:font typeface="Lato Bold" panose="020B0604020202020204" charset="0"/>
      <p:regular r:id="rId20"/>
    </p:embeddedFont>
    <p:embeddedFont>
      <p:font typeface="League Spartan" panose="020B0604020202020204" charset="0"/>
      <p:regular r:id="rId21"/>
    </p:embeddedFont>
    <p:embeddedFont>
      <p:font typeface="Poppins" panose="00000500000000000000" pitchFamily="2" charset="0"/>
      <p:regular r:id="rId22"/>
      <p:bold r:id="rId23"/>
    </p:embeddedFont>
    <p:embeddedFont>
      <p:font typeface="Poppins Italics"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8387" autoAdjust="0"/>
  </p:normalViewPr>
  <p:slideViewPr>
    <p:cSldViewPr>
      <p:cViewPr varScale="1">
        <p:scale>
          <a:sx n="72" d="100"/>
          <a:sy n="72" d="100"/>
        </p:scale>
        <p:origin x="1254"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81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r>
              <a:rPr lang="en-US" dirty="0"/>
              <a:t>Hello, This</a:t>
            </a:r>
            <a:r>
              <a:rPr lang="en-US" baseline="0" dirty="0"/>
              <a:t> is Tanusree </a:t>
            </a:r>
            <a:r>
              <a:rPr lang="en-US" baseline="0" dirty="0" err="1"/>
              <a:t>Mondal</a:t>
            </a:r>
            <a:r>
              <a:rPr lang="en-US" baseline="0" dirty="0"/>
              <a:t>. I have done masters in economics from Calcutta University. </a:t>
            </a:r>
            <a:r>
              <a:rPr lang="en-US" sz="1200" b="0" i="0" kern="1200" dirty="0">
                <a:solidFill>
                  <a:schemeClr val="tx1"/>
                </a:solidFill>
                <a:latin typeface="+mn-lt"/>
                <a:ea typeface="+mn-ea"/>
                <a:cs typeface="+mn-cs"/>
              </a:rPr>
              <a:t>Currently, I'm enrolled in a data analytics course at Ivy Professional School. As a part of this course,</a:t>
            </a:r>
            <a:r>
              <a:rPr lang="en-US" sz="1200" b="0" i="0" kern="1200" baseline="0" dirty="0">
                <a:solidFill>
                  <a:schemeClr val="tx1"/>
                </a:solidFill>
                <a:latin typeface="+mn-lt"/>
                <a:ea typeface="+mn-ea"/>
                <a:cs typeface="+mn-cs"/>
              </a:rPr>
              <a:t> I am going to present a research project which is </a:t>
            </a:r>
            <a:r>
              <a:rPr lang="en-US" sz="1200" b="0" i="0" kern="1200" dirty="0">
                <a:solidFill>
                  <a:schemeClr val="tx1"/>
                </a:solidFill>
                <a:latin typeface="+mn-lt"/>
                <a:ea typeface="+mn-ea"/>
                <a:cs typeface="+mn-cs"/>
              </a:rPr>
              <a:t>focused on the retail industry within a small UK neighborhood. This presentation aims to explore the intricacies of this case study, addressing industry challenges, conducting analysis, and proposing solutions. </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pPr/>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This bar chart categorizes the average weekly sales in these stores, distinguishing between weeks with holidays and weeks without holidays over a three-year period. It's evident that these stores generate higher sales revenue during weeks with holidays compared to those without any holiday. </a:t>
            </a:r>
          </a:p>
        </p:txBody>
      </p:sp>
      <p:sp>
        <p:nvSpPr>
          <p:cNvPr id="4" name="Slide Number Placeholder 3"/>
          <p:cNvSpPr>
            <a:spLocks noGrp="1"/>
          </p:cNvSpPr>
          <p:nvPr>
            <p:ph type="sldNum" sz="quarter" idx="10"/>
          </p:nvPr>
        </p:nvSpPr>
        <p:spPr/>
        <p:txBody>
          <a:bodyPr/>
          <a:lstStyle/>
          <a:p>
            <a:fld id="{871B2431-D351-4C6E-A3CF-9DFAC0E3E050}" type="slidenum">
              <a:rPr lang="cs-CZ" smtClean="0"/>
              <a:pPr/>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normAutofit fontScale="55000" lnSpcReduction="20000"/>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506" dirty="0">
                <a:solidFill>
                  <a:srgbClr val="000000"/>
                </a:solidFill>
                <a:latin typeface="Poppins"/>
              </a:rPr>
              <a:t>The foremost recommendation is to implement discount schemes, combo offers, and free gift vouchers for customers during holiday weeks. Promotional activities should be strategically scheduled for the months of January-February and September-October. The stores displaying consistent underperformance warrant thorough investigation and strategic intervention by their respective leadership teams to identify the root causes. If these stores consistently experience high customer traffic, it is advisable to consider expanding their physical footprint.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3506" dirty="0">
              <a:solidFill>
                <a:srgbClr val="000000"/>
              </a:solidFill>
              <a:latin typeface="Poppins"/>
            </a:endParaRP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r>
              <a:rPr lang="en-US" dirty="0"/>
              <a:t>Thank you for giving me this opportunity</a:t>
            </a:r>
            <a:r>
              <a:rPr lang="en-US" baseline="0" dirty="0"/>
              <a:t> to present this case study. </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pPr/>
              <a:t>12</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r>
              <a:rPr lang="en-US" dirty="0"/>
              <a:t>This page shows</a:t>
            </a:r>
            <a:r>
              <a:rPr lang="en-US" baseline="0" dirty="0"/>
              <a:t> a glimpse of what I am going to present next. </a:t>
            </a:r>
            <a:r>
              <a:rPr lang="en-US" sz="1200" b="0" i="0" kern="1200" dirty="0">
                <a:solidFill>
                  <a:schemeClr val="tx1"/>
                </a:solidFill>
                <a:latin typeface="+mn-lt"/>
                <a:ea typeface="+mn-ea"/>
                <a:cs typeface="+mn-cs"/>
              </a:rPr>
              <a:t>I'll begin by providing an overview of the case background, followed by an analysis of the key findings, and finally, we'll discuss the implications and recommendations.</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pPr/>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normAutofit/>
          </a:bodyPr>
          <a:lstStyle/>
          <a:p>
            <a:r>
              <a:rPr lang="en-US" dirty="0"/>
              <a:t>To work on this case, </a:t>
            </a:r>
            <a:r>
              <a:rPr lang="en-US" baseline="0" dirty="0"/>
              <a:t>I have collected secondary datasets from online sources. So, we have three datasets, namely features, sales, and stores- that captures different aspects of retail store sale performance in a UK neighborhood. Features shows the data of different </a:t>
            </a:r>
            <a:r>
              <a:rPr lang="en-US" sz="1200" baseline="0" dirty="0">
                <a:solidFill>
                  <a:srgbClr val="000000"/>
                </a:solidFill>
                <a:latin typeface="Poppins"/>
              </a:rPr>
              <a:t>i</a:t>
            </a:r>
            <a:r>
              <a:rPr lang="en-US" sz="1200" dirty="0">
                <a:solidFill>
                  <a:srgbClr val="000000"/>
                </a:solidFill>
                <a:latin typeface="Poppins"/>
              </a:rPr>
              <a:t>ndependent variables like promotional expenses done</a:t>
            </a:r>
            <a:r>
              <a:rPr lang="en-US" sz="1200" baseline="0" dirty="0">
                <a:solidFill>
                  <a:srgbClr val="000000"/>
                </a:solidFill>
                <a:latin typeface="Poppins"/>
              </a:rPr>
              <a:t> by the stores, </a:t>
            </a:r>
            <a:r>
              <a:rPr lang="en-US" sz="1200" baseline="0" dirty="0" err="1">
                <a:solidFill>
                  <a:srgbClr val="000000"/>
                </a:solidFill>
                <a:latin typeface="Poppins"/>
              </a:rPr>
              <a:t>avg</a:t>
            </a:r>
            <a:r>
              <a:rPr lang="en-US" sz="1200" baseline="0" dirty="0">
                <a:solidFill>
                  <a:srgbClr val="000000"/>
                </a:solidFill>
                <a:latin typeface="Poppins"/>
              </a:rPr>
              <a:t> temperature of the week,</a:t>
            </a:r>
            <a:r>
              <a:rPr lang="en-US" sz="1200" dirty="0">
                <a:solidFill>
                  <a:srgbClr val="000000"/>
                </a:solidFill>
                <a:latin typeface="Poppins"/>
              </a:rPr>
              <a:t> and macroeconomic factors</a:t>
            </a:r>
            <a:r>
              <a:rPr lang="en-US" sz="1200" baseline="0" dirty="0">
                <a:solidFill>
                  <a:srgbClr val="000000"/>
                </a:solidFill>
                <a:latin typeface="Poppins"/>
              </a:rPr>
              <a:t> like consumer price index, unemployment and fuel price from 2020-2022. Sales dataset consists of weekly sales data </a:t>
            </a:r>
            <a:r>
              <a:rPr lang="en-US" sz="1200" dirty="0">
                <a:solidFill>
                  <a:srgbClr val="000000"/>
                </a:solidFill>
                <a:latin typeface="Poppins"/>
              </a:rPr>
              <a:t>45 UK neighborhood stores</a:t>
            </a:r>
            <a:r>
              <a:rPr lang="en-US" sz="1200" baseline="0" dirty="0">
                <a:solidFill>
                  <a:srgbClr val="000000"/>
                </a:solidFill>
                <a:latin typeface="Poppins"/>
              </a:rPr>
              <a:t> for the same period. And lastly, the stores dataset consists of information about the type and size of these stores. </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This research aims to assess how macroeconomic indicators and promotional strategies employed by retail stores impact their weekly sales. Subsequently, I intend to offer recommendations to these businesses on enhancing their sales performance through optimization.</a:t>
            </a:r>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normAutofit/>
          </a:bodyPr>
          <a:lstStyle/>
          <a:p>
            <a:r>
              <a:rPr lang="en-US" sz="1200" b="0" i="0" kern="1200" dirty="0">
                <a:solidFill>
                  <a:schemeClr val="tx1"/>
                </a:solidFill>
                <a:latin typeface="+mn-lt"/>
                <a:ea typeface="+mn-ea"/>
                <a:cs typeface="+mn-cs"/>
              </a:rPr>
              <a:t>For this, first I have done some trend</a:t>
            </a:r>
            <a:r>
              <a:rPr lang="en-US" sz="1200" b="0" i="0" kern="1200" baseline="0" dirty="0">
                <a:solidFill>
                  <a:schemeClr val="tx1"/>
                </a:solidFill>
                <a:latin typeface="+mn-lt"/>
                <a:ea typeface="+mn-ea"/>
                <a:cs typeface="+mn-cs"/>
              </a:rPr>
              <a:t> analysis to understand the </a:t>
            </a:r>
            <a:r>
              <a:rPr lang="en-US" sz="1200" b="0" i="0" kern="1200" dirty="0">
                <a:solidFill>
                  <a:schemeClr val="tx1"/>
                </a:solidFill>
                <a:latin typeface="+mn-lt"/>
                <a:ea typeface="+mn-ea"/>
                <a:cs typeface="+mn-cs"/>
              </a:rPr>
              <a:t>Weekly Sales of 45</a:t>
            </a:r>
            <a:r>
              <a:rPr lang="en-US" sz="1200" b="0" i="0" kern="1200" baseline="0" dirty="0">
                <a:solidFill>
                  <a:schemeClr val="tx1"/>
                </a:solidFill>
                <a:latin typeface="+mn-lt"/>
                <a:ea typeface="+mn-ea"/>
                <a:cs typeface="+mn-cs"/>
              </a:rPr>
              <a:t> UK stores from 2020 to 2022 has been depicted through the line charts. This charts</a:t>
            </a:r>
            <a:r>
              <a:rPr lang="en-US" sz="1200" b="0" i="0" kern="1200" dirty="0">
                <a:solidFill>
                  <a:schemeClr val="tx1"/>
                </a:solidFill>
                <a:latin typeface="+mn-lt"/>
                <a:ea typeface="+mn-ea"/>
                <a:cs typeface="+mn-cs"/>
              </a:rPr>
              <a:t> indicate</a:t>
            </a:r>
            <a:r>
              <a:rPr lang="en-US" sz="1200" b="0" i="0" kern="1200" baseline="0" dirty="0">
                <a:solidFill>
                  <a:schemeClr val="tx1"/>
                </a:solidFill>
                <a:latin typeface="+mn-lt"/>
                <a:ea typeface="+mn-ea"/>
                <a:cs typeface="+mn-cs"/>
              </a:rPr>
              <a:t> a</a:t>
            </a:r>
            <a:r>
              <a:rPr lang="en-US" sz="1200" b="0" i="0" kern="1200" dirty="0">
                <a:solidFill>
                  <a:schemeClr val="tx1"/>
                </a:solidFill>
                <a:latin typeface="+mn-lt"/>
                <a:ea typeface="+mn-ea"/>
                <a:cs typeface="+mn-cs"/>
              </a:rPr>
              <a:t> lower volatility in weekly</a:t>
            </a:r>
            <a:r>
              <a:rPr lang="en-US" sz="1200" b="0" i="0" kern="1200" baseline="0" dirty="0">
                <a:solidFill>
                  <a:schemeClr val="tx1"/>
                </a:solidFill>
                <a:latin typeface="+mn-lt"/>
                <a:ea typeface="+mn-ea"/>
                <a:cs typeface="+mn-cs"/>
              </a:rPr>
              <a:t> sales for the years </a:t>
            </a:r>
            <a:r>
              <a:rPr lang="en-US" sz="1200" b="0" i="0" kern="1200" dirty="0">
                <a:solidFill>
                  <a:schemeClr val="tx1"/>
                </a:solidFill>
                <a:latin typeface="+mn-lt"/>
                <a:ea typeface="+mn-ea"/>
                <a:cs typeface="+mn-cs"/>
              </a:rPr>
              <a:t>2020 and 2021 compared to 2022. A typical pattern of sales can be observed</a:t>
            </a:r>
            <a:r>
              <a:rPr lang="en-US" sz="1200" b="0" i="0" kern="1200" baseline="0" dirty="0">
                <a:solidFill>
                  <a:schemeClr val="tx1"/>
                </a:solidFill>
                <a:latin typeface="+mn-lt"/>
                <a:ea typeface="+mn-ea"/>
                <a:cs typeface="+mn-cs"/>
              </a:rPr>
              <a:t> from these charts.  The weekly sales typically rose</a:t>
            </a:r>
            <a:r>
              <a:rPr lang="en-US" sz="1200" b="0" i="0" kern="1200" dirty="0">
                <a:solidFill>
                  <a:schemeClr val="tx1"/>
                </a:solidFill>
                <a:latin typeface="+mn-lt"/>
                <a:ea typeface="+mn-ea"/>
                <a:cs typeface="+mn-cs"/>
              </a:rPr>
              <a:t> from March to April and declined</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in September to October, followed by a year-end increase.</a:t>
            </a:r>
            <a:endParaRPr lang="en-US" sz="1200" dirty="0">
              <a:solidFill>
                <a:srgbClr val="593C8F"/>
              </a:solidFill>
              <a:latin typeface="Poppi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normAutofit/>
          </a:bodyPr>
          <a:lstStyle/>
          <a:p>
            <a:r>
              <a:rPr lang="en-US" sz="1200" b="0" i="0" kern="1200" dirty="0">
                <a:solidFill>
                  <a:schemeClr val="tx1"/>
                </a:solidFill>
                <a:latin typeface="+mn-lt"/>
                <a:ea typeface="+mn-ea"/>
                <a:cs typeface="+mn-cs"/>
              </a:rPr>
              <a:t>Over the past three years, average sales have declined. </a:t>
            </a:r>
            <a:r>
              <a:rPr lang="en-US" sz="2699" dirty="0">
                <a:solidFill>
                  <a:srgbClr val="593C8F"/>
                </a:solidFill>
                <a:latin typeface="Poppins"/>
              </a:rPr>
              <a:t>The weekly sales data shows a substantial standard deviation.</a:t>
            </a:r>
            <a:r>
              <a:rPr lang="en-US" sz="2699" baseline="0" dirty="0">
                <a:solidFill>
                  <a:srgbClr val="593C8F"/>
                </a:solidFill>
                <a:latin typeface="Poppins"/>
              </a:rPr>
              <a:t> This </a:t>
            </a:r>
            <a:r>
              <a:rPr lang="en-US" sz="2699" dirty="0">
                <a:solidFill>
                  <a:srgbClr val="593C8F"/>
                </a:solidFill>
                <a:latin typeface="Poppins"/>
              </a:rPr>
              <a:t>indicates that these stores have experienced </a:t>
            </a:r>
            <a:r>
              <a:rPr lang="en-US" sz="2699" dirty="0">
                <a:solidFill>
                  <a:srgbClr val="593C8F"/>
                </a:solidFill>
                <a:latin typeface="Poppins Italics"/>
              </a:rPr>
              <a:t>notable fluctuations in sales during this</a:t>
            </a:r>
            <a:r>
              <a:rPr lang="en-US" sz="2699" baseline="0" dirty="0">
                <a:solidFill>
                  <a:srgbClr val="593C8F"/>
                </a:solidFill>
                <a:latin typeface="Poppins Italics"/>
              </a:rPr>
              <a:t> period</a:t>
            </a:r>
            <a:r>
              <a:rPr lang="en-US" sz="2699" dirty="0">
                <a:solidFill>
                  <a:srgbClr val="593C8F"/>
                </a:solidFill>
                <a:latin typeface="Poppins"/>
              </a:rPr>
              <a:t>. Also</a:t>
            </a:r>
            <a:r>
              <a:rPr lang="en-US" sz="2699" baseline="0" dirty="0">
                <a:solidFill>
                  <a:srgbClr val="593C8F"/>
                </a:solidFill>
                <a:latin typeface="Poppins"/>
              </a:rPr>
              <a:t> it has been noted that more </a:t>
            </a:r>
            <a:r>
              <a:rPr lang="en-US" sz="2800" b="0" i="0" kern="1200" dirty="0">
                <a:solidFill>
                  <a:schemeClr val="tx1"/>
                </a:solidFill>
                <a:latin typeface="+mn-lt"/>
                <a:ea typeface="+mn-ea"/>
                <a:cs typeface="+mn-cs"/>
              </a:rPr>
              <a:t>than 50% of these stores are consistently underperforming. </a:t>
            </a:r>
            <a:endParaRPr lang="en-US" sz="2699" dirty="0">
              <a:solidFill>
                <a:srgbClr val="593C8F"/>
              </a:solidFill>
              <a:latin typeface="Poppins"/>
            </a:endParaRP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pPr algn="just"/>
            <a:r>
              <a:rPr lang="en-US" sz="1200" b="0" i="0" kern="1200" dirty="0">
                <a:solidFill>
                  <a:schemeClr val="tx1"/>
                </a:solidFill>
                <a:latin typeface="+mn-lt"/>
                <a:ea typeface="+mn-ea"/>
                <a:cs typeface="+mn-cs"/>
              </a:rPr>
              <a:t>To address the business problem, we need to comprehend the independent factors that can influence the sales of a physical store. Some of these factors, which have been addressed in this case study, include the average weekly temperature, holidays, promotional activities implemented by store owners, and the macroeconomic conditions of the country, such as fuel prices, the unemployment rate, and the consumer price index. </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pPr/>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I carried out a correlation analysis to see how average</a:t>
            </a:r>
            <a:r>
              <a:rPr lang="en-US" sz="1200" b="0" i="0" kern="1200" baseline="0" dirty="0">
                <a:solidFill>
                  <a:schemeClr val="tx1"/>
                </a:solidFill>
                <a:latin typeface="+mn-lt"/>
                <a:ea typeface="+mn-ea"/>
                <a:cs typeface="+mn-cs"/>
              </a:rPr>
              <a:t> temperature of the week and the </a:t>
            </a:r>
            <a:r>
              <a:rPr lang="en-US" sz="1200" b="0" i="0" kern="1200" dirty="0">
                <a:solidFill>
                  <a:schemeClr val="tx1"/>
                </a:solidFill>
                <a:latin typeface="+mn-lt"/>
                <a:ea typeface="+mn-ea"/>
                <a:cs typeface="+mn-cs"/>
              </a:rPr>
              <a:t>macroeconomic indicators like the CPI, unemployment rate, fuel prices</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relate to store sales performance. The findings suggest that these independent variables don't have a major impact on the variations in sales</a:t>
            </a:r>
          </a:p>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pPr/>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pPr algn="just"/>
            <a:r>
              <a:rPr lang="en-US" sz="1200" b="0" i="0" kern="1200" dirty="0">
                <a:solidFill>
                  <a:schemeClr val="tx1"/>
                </a:solidFill>
                <a:latin typeface="+mn-lt"/>
                <a:ea typeface="+mn-ea"/>
                <a:cs typeface="+mn-cs"/>
              </a:rPr>
              <a:t>A regression analysis was conducted to understand how promotional activities affect the sales performance of these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retail stores. The results showed a statistically significant and positive impact of these activities on sales performance. However, it's worth noting that promotional activities account for only a small part of the total variation in sales.</a:t>
            </a:r>
          </a:p>
          <a:p>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pPr/>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audio" Target="../media/audio1.wav"/><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audio" Target="../media/audio10.wav"/><Relationship Id="rId6" Type="http://schemas.openxmlformats.org/officeDocument/2006/relationships/image" Target="../media/image8.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audio" Target="../media/audio11.wav"/><Relationship Id="rId6" Type="http://schemas.openxmlformats.org/officeDocument/2006/relationships/image" Target="../media/image15.png"/><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2.xml"/><Relationship Id="rId7" Type="http://schemas.openxmlformats.org/officeDocument/2006/relationships/image" Target="../media/image19.svg"/><Relationship Id="rId2" Type="http://schemas.openxmlformats.org/officeDocument/2006/relationships/slideLayout" Target="../slideLayouts/slideLayout7.xml"/><Relationship Id="rId1" Type="http://schemas.openxmlformats.org/officeDocument/2006/relationships/audio" Target="../media/audio12.wav"/><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21.sv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2.xml"/><Relationship Id="rId7" Type="http://schemas.openxmlformats.org/officeDocument/2006/relationships/image" Target="../media/image3.svg"/><Relationship Id="rId2" Type="http://schemas.openxmlformats.org/officeDocument/2006/relationships/slideLayout" Target="../slideLayouts/slideLayout7.xml"/><Relationship Id="rId1" Type="http://schemas.openxmlformats.org/officeDocument/2006/relationships/audio" Target="../media/audio2.wav"/><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audio" Target="../media/audio3.wav"/><Relationship Id="rId6" Type="http://schemas.openxmlformats.org/officeDocument/2006/relationships/image" Target="../media/image8.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audio" Target="../media/audio4.wav"/><Relationship Id="rId6" Type="http://schemas.openxmlformats.org/officeDocument/2006/relationships/image" Target="../media/image8.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audio" Target="../media/audio5.wav"/><Relationship Id="rId6" Type="http://schemas.openxmlformats.org/officeDocument/2006/relationships/image" Target="../media/image5.pn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audio" Target="../media/audio6.wav"/><Relationship Id="rId6" Type="http://schemas.openxmlformats.org/officeDocument/2006/relationships/image" Target="../media/image5.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audio" Target="../media/audio7.wav"/><Relationship Id="rId6" Type="http://schemas.openxmlformats.org/officeDocument/2006/relationships/image" Target="../media/image8.png"/><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audio" Target="../media/audio8.wav"/><Relationship Id="rId6" Type="http://schemas.openxmlformats.org/officeDocument/2006/relationships/image" Target="../media/image5.png"/><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audio" Target="../media/audio9.wav"/><Relationship Id="rId6" Type="http://schemas.openxmlformats.org/officeDocument/2006/relationships/image" Target="../media/image8.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480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41000"/>
            </a:blip>
            <a:stretch>
              <a:fillRect l="-20312" r="-20312"/>
            </a:stretch>
          </a:blipFill>
        </p:spPr>
      </p:sp>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V="1">
            <a:off x="3657600" y="7962900"/>
            <a:ext cx="9687995" cy="20505"/>
          </a:xfrm>
          <a:prstGeom prst="line">
            <a:avLst/>
          </a:prstGeom>
          <a:ln w="38100" cap="flat">
            <a:solidFill>
              <a:srgbClr val="000000"/>
            </a:solidFill>
            <a:prstDash val="solid"/>
            <a:headEnd type="none" w="sm" len="sm"/>
            <a:tailEnd type="none" w="sm" len="sm"/>
          </a:ln>
        </p:spPr>
      </p:sp>
      <p:sp>
        <p:nvSpPr>
          <p:cNvPr id="7" name="Freeform 7"/>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5">
              <a:alphaModFix amt="37000"/>
              <a:extLst>
                <a:ext uri="{96DAC541-7B7A-43D3-8B79-37D633B846F1}">
                  <asvg:svgBlip xmlns:asvg="http://schemas.microsoft.com/office/drawing/2016/SVG/main" r:embed="rId6"/>
                </a:ext>
              </a:extLst>
            </a:blip>
            <a:stretch>
              <a:fillRect/>
            </a:stretch>
          </a:blipFill>
        </p:spPr>
      </p:sp>
      <p:sp>
        <p:nvSpPr>
          <p:cNvPr id="8" name="Freeform 8"/>
          <p:cNvSpPr/>
          <p:nvPr/>
        </p:nvSpPr>
        <p:spPr>
          <a:xfrm>
            <a:off x="3648322" y="387350"/>
            <a:ext cx="9688035" cy="5253216"/>
          </a:xfrm>
          <a:custGeom>
            <a:avLst/>
            <a:gdLst/>
            <a:ahLst/>
            <a:cxnLst/>
            <a:rect l="l" t="t" r="r" b="b"/>
            <a:pathLst>
              <a:path w="9688035" h="5253216">
                <a:moveTo>
                  <a:pt x="0" y="0"/>
                </a:moveTo>
                <a:lnTo>
                  <a:pt x="9688035" y="0"/>
                </a:lnTo>
                <a:lnTo>
                  <a:pt x="9688035" y="5253216"/>
                </a:lnTo>
                <a:lnTo>
                  <a:pt x="0" y="5253216"/>
                </a:lnTo>
                <a:lnTo>
                  <a:pt x="0" y="0"/>
                </a:lnTo>
                <a:close/>
              </a:path>
            </a:pathLst>
          </a:custGeom>
          <a:blipFill>
            <a:blip r:embed="rId7"/>
            <a:stretch>
              <a:fillRect r="-31753"/>
            </a:stretch>
          </a:blipFill>
        </p:spPr>
      </p:sp>
      <p:sp>
        <p:nvSpPr>
          <p:cNvPr id="9" name="TextBox 9"/>
          <p:cNvSpPr txBox="1"/>
          <p:nvPr/>
        </p:nvSpPr>
        <p:spPr>
          <a:xfrm>
            <a:off x="3648322" y="6932910"/>
            <a:ext cx="10524919" cy="923330"/>
          </a:xfrm>
          <a:prstGeom prst="rect">
            <a:avLst/>
          </a:prstGeom>
        </p:spPr>
        <p:txBody>
          <a:bodyPr wrap="square" lIns="0" tIns="0" rIns="0" bIns="0" rtlCol="0" anchor="t">
            <a:spAutoFit/>
          </a:bodyPr>
          <a:lstStyle/>
          <a:p>
            <a:pPr>
              <a:spcBef>
                <a:spcPct val="0"/>
              </a:spcBef>
            </a:pPr>
            <a:r>
              <a:rPr lang="en-US" sz="6000" dirty="0">
                <a:solidFill>
                  <a:srgbClr val="2A3379"/>
                </a:solidFill>
                <a:latin typeface="Lato Bold"/>
              </a:rPr>
              <a:t>Super Mart Sales Analysis</a:t>
            </a:r>
          </a:p>
        </p:txBody>
      </p:sp>
      <p:sp>
        <p:nvSpPr>
          <p:cNvPr id="11" name="TextBox 10"/>
          <p:cNvSpPr txBox="1"/>
          <p:nvPr/>
        </p:nvSpPr>
        <p:spPr>
          <a:xfrm>
            <a:off x="3657600" y="8115300"/>
            <a:ext cx="7290778" cy="584775"/>
          </a:xfrm>
          <a:prstGeom prst="rect">
            <a:avLst/>
          </a:prstGeom>
          <a:noFill/>
        </p:spPr>
        <p:txBody>
          <a:bodyPr wrap="none" rtlCol="0">
            <a:spAutoFit/>
          </a:bodyPr>
          <a:lstStyle/>
          <a:p>
            <a:r>
              <a:rPr lang="en-US" sz="3200" b="1" dirty="0">
                <a:solidFill>
                  <a:schemeClr val="accent1">
                    <a:lumMod val="50000"/>
                  </a:schemeClr>
                </a:solidFill>
                <a:latin typeface="Poppins" charset="0"/>
                <a:cs typeface="Poppins" charset="0"/>
              </a:rPr>
              <a:t>A Research Project by SAHIL KUMAR</a:t>
            </a:r>
          </a:p>
        </p:txBody>
      </p:sp>
      <p:pic>
        <p:nvPicPr>
          <p:cNvPr id="13" name="~PP1071.WAV">
            <a:hlinkClick r:id="" action="ppaction://media"/>
          </p:cNvPr>
          <p:cNvPicPr>
            <a:picLocks noRot="1" noChangeAspect="1"/>
          </p:cNvPicPr>
          <p:nvPr>
            <a:wavAudioFile r:embed="rId1" name="~PP1071.WAV"/>
          </p:nvPr>
        </p:nvPicPr>
        <p:blipFill>
          <a:blip r:embed="rId8"/>
          <a:stretch>
            <a:fillRect/>
          </a:stretch>
        </p:blipFill>
        <p:spPr>
          <a:xfrm>
            <a:off x="17768888" y="9767888"/>
            <a:ext cx="304800" cy="304800"/>
          </a:xfrm>
          <a:prstGeom prst="rect">
            <a:avLst/>
          </a:prstGeom>
        </p:spPr>
      </p:pic>
    </p:spTree>
  </p:cSld>
  <p:clrMapOvr>
    <a:masterClrMapping/>
  </p:clrMapOvr>
  <p:transition advTm="3786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54021"/>
            <a:ext cx="13266612" cy="865558"/>
          </a:xfrm>
          <a:prstGeom prst="rect">
            <a:avLst/>
          </a:prstGeom>
        </p:spPr>
        <p:txBody>
          <a:bodyPr lIns="0" tIns="0" rIns="0" bIns="0" rtlCol="0" anchor="t">
            <a:spAutoFit/>
          </a:bodyPr>
          <a:lstStyle/>
          <a:p>
            <a:pPr>
              <a:lnSpc>
                <a:spcPts val="6998"/>
              </a:lnSpc>
              <a:spcBef>
                <a:spcPct val="0"/>
              </a:spcBef>
            </a:pPr>
            <a:r>
              <a:rPr lang="en-US" sz="4998" dirty="0">
                <a:solidFill>
                  <a:srgbClr val="593C8F"/>
                </a:solidFill>
                <a:latin typeface="League Spartan"/>
              </a:rPr>
              <a:t>Total Sales by Gender</a:t>
            </a:r>
          </a:p>
        </p:txBody>
      </p:sp>
      <p:sp>
        <p:nvSpPr>
          <p:cNvPr id="3" name="AutoShape 3"/>
          <p:cNvSpPr/>
          <p:nvPr/>
        </p:nvSpPr>
        <p:spPr>
          <a:xfrm flipV="1">
            <a:off x="1029771" y="1427178"/>
            <a:ext cx="3254698" cy="19050"/>
          </a:xfrm>
          <a:prstGeom prst="line">
            <a:avLst/>
          </a:prstGeom>
          <a:ln w="38100" cap="flat">
            <a:solidFill>
              <a:srgbClr val="000000"/>
            </a:solidFill>
            <a:prstDash val="solid"/>
            <a:headEnd type="none" w="sm" len="sm"/>
            <a:tailEnd type="none" w="sm" len="sm"/>
          </a:ln>
        </p:spPr>
      </p:sp>
      <p:grpSp>
        <p:nvGrpSpPr>
          <p:cNvPr id="4" name="Group 4"/>
          <p:cNvGrpSpPr/>
          <p:nvPr/>
        </p:nvGrpSpPr>
        <p:grpSpPr>
          <a:xfrm>
            <a:off x="1520190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4295312" y="214312"/>
            <a:ext cx="3776570" cy="3735371"/>
          </a:xfrm>
          <a:custGeom>
            <a:avLst/>
            <a:gdLst/>
            <a:ahLst/>
            <a:cxnLst/>
            <a:rect l="l" t="t" r="r" b="b"/>
            <a:pathLst>
              <a:path w="3776570" h="3735371">
                <a:moveTo>
                  <a:pt x="0" y="0"/>
                </a:moveTo>
                <a:lnTo>
                  <a:pt x="3776570" y="0"/>
                </a:lnTo>
                <a:lnTo>
                  <a:pt x="3776570" y="3735372"/>
                </a:lnTo>
                <a:lnTo>
                  <a:pt x="0" y="3735372"/>
                </a:lnTo>
                <a:lnTo>
                  <a:pt x="0" y="0"/>
                </a:lnTo>
                <a:close/>
              </a:path>
            </a:pathLst>
          </a:custGeom>
          <a:blipFill>
            <a:blip r:embed="rId4">
              <a:alphaModFix amt="37000"/>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9296400" y="2840106"/>
            <a:ext cx="8153400" cy="4967129"/>
          </a:xfrm>
          <a:prstGeom prst="rect">
            <a:avLst/>
          </a:prstGeom>
        </p:spPr>
        <p:txBody>
          <a:bodyPr wrap="square" lIns="0" tIns="0" rIns="0" bIns="0" rtlCol="0" anchor="t">
            <a:spAutoFit/>
          </a:bodyPr>
          <a:lstStyle/>
          <a:p>
            <a:pPr marL="757004" lvl="1" indent="-378502" algn="just">
              <a:lnSpc>
                <a:spcPts val="4908"/>
              </a:lnSpc>
              <a:buFont typeface="Arial"/>
              <a:buChar char="•"/>
            </a:pPr>
            <a:r>
              <a:rPr lang="en-IN" sz="2800" b="1" dirty="0"/>
              <a:t>This bar chart compares total sales between female and male customers. The pink bar represents female sales, while the blue bar represents male sales. Female sales are marginally higher than male sales, though both are substantial, exceeding 140,000 units each. The y-axis measures total sales and is scaled in increments of 20,000, ranging from 0 to 160,000.</a:t>
            </a:r>
            <a:endParaRPr lang="en-US" sz="2800" b="1" dirty="0">
              <a:solidFill>
                <a:srgbClr val="000000"/>
              </a:solidFill>
              <a:latin typeface="Baskerville Old Face" pitchFamily="18" charset="0"/>
            </a:endParaRPr>
          </a:p>
        </p:txBody>
      </p:sp>
      <p:pic>
        <p:nvPicPr>
          <p:cNvPr id="13" name="~PP1157.WAV">
            <a:hlinkClick r:id="" action="ppaction://media"/>
          </p:cNvPr>
          <p:cNvPicPr>
            <a:picLocks noRot="1" noChangeAspect="1"/>
          </p:cNvPicPr>
          <p:nvPr>
            <a:wavAudioFile r:embed="rId1" name="~PP1157.WAV"/>
          </p:nvPr>
        </p:nvPicPr>
        <p:blipFill>
          <a:blip r:embed="rId6"/>
          <a:stretch>
            <a:fillRect/>
          </a:stretch>
        </p:blipFill>
        <p:spPr>
          <a:xfrm>
            <a:off x="17768888" y="9767888"/>
            <a:ext cx="304800" cy="304800"/>
          </a:xfrm>
          <a:prstGeom prst="rect">
            <a:avLst/>
          </a:prstGeom>
        </p:spPr>
      </p:pic>
      <p:pic>
        <p:nvPicPr>
          <p:cNvPr id="11" name="Picture 10">
            <a:extLst>
              <a:ext uri="{FF2B5EF4-FFF2-40B4-BE49-F238E27FC236}">
                <a16:creationId xmlns:a16="http://schemas.microsoft.com/office/drawing/2014/main" id="{37BB9314-A86C-4C56-A53E-BCBCDF262D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644358"/>
            <a:ext cx="9935474" cy="5769377"/>
          </a:xfrm>
          <a:prstGeom prst="rect">
            <a:avLst/>
          </a:prstGeom>
        </p:spPr>
      </p:pic>
    </p:spTree>
  </p:cSld>
  <p:clrMapOvr>
    <a:masterClrMapping/>
  </p:clrMapOvr>
  <p:transition advTm="2950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54021"/>
            <a:ext cx="13266612" cy="854107"/>
          </a:xfrm>
          <a:prstGeom prst="rect">
            <a:avLst/>
          </a:prstGeom>
        </p:spPr>
        <p:txBody>
          <a:bodyPr lIns="0" tIns="0" rIns="0" bIns="0" rtlCol="0" anchor="t">
            <a:spAutoFit/>
          </a:bodyPr>
          <a:lstStyle/>
          <a:p>
            <a:pPr>
              <a:lnSpc>
                <a:spcPts val="6998"/>
              </a:lnSpc>
              <a:spcBef>
                <a:spcPct val="0"/>
              </a:spcBef>
            </a:pPr>
            <a:r>
              <a:rPr lang="en-US" sz="4998" dirty="0">
                <a:solidFill>
                  <a:srgbClr val="593C8F"/>
                </a:solidFill>
                <a:latin typeface="League Spartan"/>
              </a:rPr>
              <a:t>RECOMMENDATIONS</a:t>
            </a:r>
          </a:p>
        </p:txBody>
      </p:sp>
      <p:sp>
        <p:nvSpPr>
          <p:cNvPr id="3" name="AutoShape 3"/>
          <p:cNvSpPr/>
          <p:nvPr/>
        </p:nvSpPr>
        <p:spPr>
          <a:xfrm flipV="1">
            <a:off x="1028811" y="1484328"/>
            <a:ext cx="3254698" cy="19050"/>
          </a:xfrm>
          <a:prstGeom prst="line">
            <a:avLst/>
          </a:prstGeom>
          <a:ln w="38100" cap="flat">
            <a:solidFill>
              <a:srgbClr val="000000"/>
            </a:solidFill>
            <a:prstDash val="solid"/>
            <a:headEnd type="none" w="sm" len="sm"/>
            <a:tailEnd type="none" w="sm" len="sm"/>
          </a:ln>
        </p:spPr>
      </p:sp>
      <p:grpSp>
        <p:nvGrpSpPr>
          <p:cNvPr id="4" name="Group 4"/>
          <p:cNvGrpSpPr/>
          <p:nvPr/>
        </p:nvGrpSpPr>
        <p:grpSpPr>
          <a:xfrm>
            <a:off x="16575764" y="0"/>
            <a:ext cx="1712236" cy="10287000"/>
            <a:chOff x="0" y="0"/>
            <a:chExt cx="450959" cy="2709333"/>
          </a:xfrm>
        </p:grpSpPr>
        <p:sp>
          <p:nvSpPr>
            <p:cNvPr id="5" name="Freeform 5"/>
            <p:cNvSpPr/>
            <p:nvPr/>
          </p:nvSpPr>
          <p:spPr>
            <a:xfrm>
              <a:off x="0" y="0"/>
              <a:ext cx="450959" cy="2709333"/>
            </a:xfrm>
            <a:custGeom>
              <a:avLst/>
              <a:gdLst/>
              <a:ahLst/>
              <a:cxnLst/>
              <a:rect l="l" t="t" r="r" b="b"/>
              <a:pathLst>
                <a:path w="450959" h="2709333">
                  <a:moveTo>
                    <a:pt x="0" y="0"/>
                  </a:moveTo>
                  <a:lnTo>
                    <a:pt x="450959" y="0"/>
                  </a:lnTo>
                  <a:lnTo>
                    <a:pt x="450959" y="2709333"/>
                  </a:lnTo>
                  <a:lnTo>
                    <a:pt x="0" y="2709333"/>
                  </a:lnTo>
                  <a:close/>
                </a:path>
              </a:pathLst>
            </a:custGeom>
            <a:solidFill>
              <a:srgbClr val="593C8F"/>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4467894" y="334292"/>
            <a:ext cx="2963988" cy="2931654"/>
          </a:xfrm>
          <a:custGeom>
            <a:avLst/>
            <a:gdLst/>
            <a:ahLst/>
            <a:cxnLst/>
            <a:rect l="l" t="t" r="r" b="b"/>
            <a:pathLst>
              <a:path w="2963988" h="2931654">
                <a:moveTo>
                  <a:pt x="0" y="0"/>
                </a:moveTo>
                <a:lnTo>
                  <a:pt x="2963988" y="0"/>
                </a:lnTo>
                <a:lnTo>
                  <a:pt x="2963988" y="2931654"/>
                </a:lnTo>
                <a:lnTo>
                  <a:pt x="0" y="2931654"/>
                </a:lnTo>
                <a:lnTo>
                  <a:pt x="0" y="0"/>
                </a:lnTo>
                <a:close/>
              </a:path>
            </a:pathLst>
          </a:custGeom>
          <a:blipFill>
            <a:blip r:embed="rId4">
              <a:alphaModFix amt="37000"/>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623156" y="4229100"/>
            <a:ext cx="12077699" cy="611193"/>
          </a:xfrm>
          <a:prstGeom prst="rect">
            <a:avLst/>
          </a:prstGeom>
        </p:spPr>
        <p:txBody>
          <a:bodyPr wrap="square" lIns="0" tIns="0" rIns="0" bIns="0" rtlCol="0" anchor="t">
            <a:spAutoFit/>
          </a:bodyPr>
          <a:lstStyle/>
          <a:p>
            <a:pPr marL="757004" lvl="1" indent="-378502" algn="just">
              <a:lnSpc>
                <a:spcPts val="4908"/>
              </a:lnSpc>
              <a:buFont typeface="Arial"/>
              <a:buChar char="•"/>
            </a:pPr>
            <a:endParaRPr lang="en-US" sz="4000" dirty="0">
              <a:solidFill>
                <a:srgbClr val="000000"/>
              </a:solidFill>
              <a:latin typeface="Baskerville Old Face" pitchFamily="18" charset="0"/>
            </a:endParaRPr>
          </a:p>
        </p:txBody>
      </p:sp>
      <p:pic>
        <p:nvPicPr>
          <p:cNvPr id="10" name="~PP3825.WAV">
            <a:hlinkClick r:id="" action="ppaction://media"/>
          </p:cNvPr>
          <p:cNvPicPr>
            <a:picLocks noRot="1" noChangeAspect="1"/>
          </p:cNvPicPr>
          <p:nvPr>
            <a:wavAudioFile r:embed="rId1" name="~PP3825.WAV"/>
          </p:nvPr>
        </p:nvPicPr>
        <p:blipFill>
          <a:blip r:embed="rId6"/>
          <a:stretch>
            <a:fillRect/>
          </a:stretch>
        </p:blipFill>
        <p:spPr>
          <a:xfrm>
            <a:off x="17768888" y="9767888"/>
            <a:ext cx="304800" cy="304800"/>
          </a:xfrm>
          <a:prstGeom prst="rect">
            <a:avLst/>
          </a:prstGeom>
        </p:spPr>
      </p:pic>
      <p:sp>
        <p:nvSpPr>
          <p:cNvPr id="13" name="Rectangle 2">
            <a:extLst>
              <a:ext uri="{FF2B5EF4-FFF2-40B4-BE49-F238E27FC236}">
                <a16:creationId xmlns:a16="http://schemas.microsoft.com/office/drawing/2014/main" id="{2D82D5C5-E4F1-4543-8074-BEE4AFF9EEFE}"/>
              </a:ext>
            </a:extLst>
          </p:cNvPr>
          <p:cNvSpPr>
            <a:spLocks noChangeArrowheads="1"/>
          </p:cNvSpPr>
          <p:nvPr/>
        </p:nvSpPr>
        <p:spPr bwMode="auto">
          <a:xfrm>
            <a:off x="457200" y="1966943"/>
            <a:ext cx="156972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dirty="0">
                <a:ln>
                  <a:noFill/>
                </a:ln>
                <a:solidFill>
                  <a:schemeClr val="tx1"/>
                </a:solidFill>
                <a:effectLst/>
                <a:latin typeface="Arial" panose="020B0604020202020204" pitchFamily="34" charset="0"/>
              </a:rPr>
              <a:t>Optimize Inventory</a:t>
            </a:r>
            <a:r>
              <a:rPr kumimoji="0" lang="en-US" altLang="en-US" sz="3600" b="0" i="0" u="none" strike="noStrike" cap="none" normalizeH="0" baseline="0" dirty="0">
                <a:ln>
                  <a:noFill/>
                </a:ln>
                <a:solidFill>
                  <a:schemeClr val="tx1"/>
                </a:solidFill>
                <a:effectLst/>
                <a:latin typeface="Arial" panose="020B0604020202020204" pitchFamily="34" charset="0"/>
              </a:rPr>
              <a:t>: Implement better forecasting and inventory management to reduce costs and avoid stockouts.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dirty="0">
                <a:ln>
                  <a:noFill/>
                </a:ln>
                <a:solidFill>
                  <a:schemeClr val="tx1"/>
                </a:solidFill>
                <a:effectLst/>
                <a:latin typeface="Arial" panose="020B0604020202020204" pitchFamily="34" charset="0"/>
              </a:rPr>
              <a:t>Enhance Sales Strategies</a:t>
            </a:r>
            <a:r>
              <a:rPr kumimoji="0" lang="en-US" altLang="en-US" sz="3600" b="0" i="0" u="none" strike="noStrike" cap="none" normalizeH="0" baseline="0" dirty="0">
                <a:ln>
                  <a:noFill/>
                </a:ln>
                <a:solidFill>
                  <a:schemeClr val="tx1"/>
                </a:solidFill>
                <a:effectLst/>
                <a:latin typeface="Arial" panose="020B0604020202020204" pitchFamily="34" charset="0"/>
              </a:rPr>
              <a:t>: Focus on targeted promotions, product bundling, and personalized marketing to increase sales.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36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dirty="0">
                <a:ln>
                  <a:noFill/>
                </a:ln>
                <a:solidFill>
                  <a:schemeClr val="tx1"/>
                </a:solidFill>
                <a:effectLst/>
                <a:latin typeface="Arial" panose="020B0604020202020204" pitchFamily="34" charset="0"/>
              </a:rPr>
              <a:t>Improve Operational Efficiency</a:t>
            </a:r>
            <a:r>
              <a:rPr kumimoji="0" lang="en-US" altLang="en-US" sz="3600" b="0" i="0" u="none" strike="noStrike" cap="none" normalizeH="0" baseline="0" dirty="0">
                <a:ln>
                  <a:noFill/>
                </a:ln>
                <a:solidFill>
                  <a:schemeClr val="tx1"/>
                </a:solidFill>
                <a:effectLst/>
                <a:latin typeface="Arial" panose="020B0604020202020204" pitchFamily="34" charset="0"/>
              </a:rPr>
              <a:t>: Upgrade technology and staff training to streamline operations and boost customer satisfaction.</a:t>
            </a:r>
          </a:p>
        </p:txBody>
      </p:sp>
    </p:spTree>
  </p:cSld>
  <p:clrMapOvr>
    <a:masterClrMapping/>
  </p:clrMapOvr>
  <p:transition advTm="523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75000"/>
            </a:blip>
            <a:stretch>
              <a:fillRect l="-4837" t="-17888" r="-7226" b="-34268"/>
            </a:stretch>
          </a:blipFill>
        </p:spPr>
      </p:sp>
      <p:grpSp>
        <p:nvGrpSpPr>
          <p:cNvPr id="3" name="Group 3"/>
          <p:cNvGrpSpPr/>
          <p:nvPr/>
        </p:nvGrpSpPr>
        <p:grpSpPr>
          <a:xfrm rot="303597">
            <a:off x="4310308" y="2205502"/>
            <a:ext cx="9896532" cy="5875996"/>
            <a:chOff x="0" y="0"/>
            <a:chExt cx="13195376" cy="7834662"/>
          </a:xfrm>
        </p:grpSpPr>
        <p:sp>
          <p:nvSpPr>
            <p:cNvPr id="4" name="Freeform 4"/>
            <p:cNvSpPr/>
            <p:nvPr/>
          </p:nvSpPr>
          <p:spPr>
            <a:xfrm rot="-278853">
              <a:off x="359408" y="2676496"/>
              <a:ext cx="12668305" cy="4652582"/>
            </a:xfrm>
            <a:custGeom>
              <a:avLst/>
              <a:gdLst/>
              <a:ahLst/>
              <a:cxnLst/>
              <a:rect l="l" t="t" r="r" b="b"/>
              <a:pathLst>
                <a:path w="12668305" h="4652582">
                  <a:moveTo>
                    <a:pt x="0" y="0"/>
                  </a:moveTo>
                  <a:lnTo>
                    <a:pt x="12668304" y="0"/>
                  </a:lnTo>
                  <a:lnTo>
                    <a:pt x="12668304" y="4652582"/>
                  </a:lnTo>
                  <a:lnTo>
                    <a:pt x="0" y="4652582"/>
                  </a:lnTo>
                  <a:lnTo>
                    <a:pt x="0" y="0"/>
                  </a:lnTo>
                  <a:close/>
                </a:path>
              </a:pathLst>
            </a:custGeom>
            <a:blipFill>
              <a:blip r:embed="rId5"/>
              <a:stretch>
                <a:fillRect l="-33561" r="-39267"/>
              </a:stretch>
            </a:blipFill>
          </p:spPr>
        </p:sp>
        <p:sp>
          <p:nvSpPr>
            <p:cNvPr id="5" name="Freeform 5"/>
            <p:cNvSpPr/>
            <p:nvPr/>
          </p:nvSpPr>
          <p:spPr>
            <a:xfrm rot="10516286">
              <a:off x="170210" y="514240"/>
              <a:ext cx="12668305" cy="4652582"/>
            </a:xfrm>
            <a:custGeom>
              <a:avLst/>
              <a:gdLst/>
              <a:ahLst/>
              <a:cxnLst/>
              <a:rect l="l" t="t" r="r" b="b"/>
              <a:pathLst>
                <a:path w="12668305" h="4652582">
                  <a:moveTo>
                    <a:pt x="0" y="0"/>
                  </a:moveTo>
                  <a:lnTo>
                    <a:pt x="12668304" y="0"/>
                  </a:lnTo>
                  <a:lnTo>
                    <a:pt x="12668304" y="4652581"/>
                  </a:lnTo>
                  <a:lnTo>
                    <a:pt x="0" y="4652581"/>
                  </a:lnTo>
                  <a:lnTo>
                    <a:pt x="0" y="0"/>
                  </a:lnTo>
                  <a:close/>
                </a:path>
              </a:pathLst>
            </a:custGeom>
            <a:blipFill>
              <a:blip r:embed="rId5"/>
              <a:stretch>
                <a:fillRect l="-33561" r="-39267"/>
              </a:stretch>
            </a:blipFill>
          </p:spPr>
        </p:sp>
      </p:grpSp>
      <p:sp>
        <p:nvSpPr>
          <p:cNvPr id="6" name="TextBox 6"/>
          <p:cNvSpPr txBox="1"/>
          <p:nvPr/>
        </p:nvSpPr>
        <p:spPr>
          <a:xfrm rot="7990">
            <a:off x="4369294" y="3923426"/>
            <a:ext cx="9549411" cy="2821149"/>
          </a:xfrm>
          <a:prstGeom prst="rect">
            <a:avLst/>
          </a:prstGeom>
        </p:spPr>
        <p:txBody>
          <a:bodyPr lIns="0" tIns="0" rIns="0" bIns="0" rtlCol="0" anchor="t">
            <a:spAutoFit/>
          </a:bodyPr>
          <a:lstStyle/>
          <a:p>
            <a:pPr algn="ctr">
              <a:lnSpc>
                <a:spcPts val="21068"/>
              </a:lnSpc>
            </a:pPr>
            <a:r>
              <a:rPr lang="en-US" sz="21068" spc="610">
                <a:solidFill>
                  <a:srgbClr val="593C8F"/>
                </a:solidFill>
                <a:latin typeface="Better Together Condensed"/>
              </a:rPr>
              <a:t>Thank You</a:t>
            </a:r>
          </a:p>
        </p:txBody>
      </p:sp>
      <p:sp>
        <p:nvSpPr>
          <p:cNvPr id="7" name="Freeform 7"/>
          <p:cNvSpPr/>
          <p:nvPr/>
        </p:nvSpPr>
        <p:spPr>
          <a:xfrm rot="-775077" flipH="1" flipV="1">
            <a:off x="14685190" y="4714373"/>
            <a:ext cx="3878295" cy="4109947"/>
          </a:xfrm>
          <a:custGeom>
            <a:avLst/>
            <a:gdLst/>
            <a:ahLst/>
            <a:cxnLst/>
            <a:rect l="l" t="t" r="r" b="b"/>
            <a:pathLst>
              <a:path w="3878295" h="4109947">
                <a:moveTo>
                  <a:pt x="3878295" y="4109947"/>
                </a:moveTo>
                <a:lnTo>
                  <a:pt x="0" y="4109947"/>
                </a:lnTo>
                <a:lnTo>
                  <a:pt x="0" y="0"/>
                </a:lnTo>
                <a:lnTo>
                  <a:pt x="3878295" y="0"/>
                </a:lnTo>
                <a:lnTo>
                  <a:pt x="3878295" y="4109947"/>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388038">
            <a:off x="1535433" y="6248712"/>
            <a:ext cx="1569287" cy="2249873"/>
          </a:xfrm>
          <a:custGeom>
            <a:avLst/>
            <a:gdLst/>
            <a:ahLst/>
            <a:cxnLst/>
            <a:rect l="l" t="t" r="r" b="b"/>
            <a:pathLst>
              <a:path w="1569287" h="2249873">
                <a:moveTo>
                  <a:pt x="0" y="0"/>
                </a:moveTo>
                <a:lnTo>
                  <a:pt x="1569286" y="0"/>
                </a:lnTo>
                <a:lnTo>
                  <a:pt x="1569286" y="2249874"/>
                </a:lnTo>
                <a:lnTo>
                  <a:pt x="0" y="22498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114635" flipH="1" flipV="1">
            <a:off x="-222849" y="513110"/>
            <a:ext cx="3878295" cy="4109947"/>
          </a:xfrm>
          <a:custGeom>
            <a:avLst/>
            <a:gdLst/>
            <a:ahLst/>
            <a:cxnLst/>
            <a:rect l="l" t="t" r="r" b="b"/>
            <a:pathLst>
              <a:path w="3878295" h="4109947">
                <a:moveTo>
                  <a:pt x="3878296" y="4109946"/>
                </a:moveTo>
                <a:lnTo>
                  <a:pt x="0" y="4109946"/>
                </a:lnTo>
                <a:lnTo>
                  <a:pt x="0" y="0"/>
                </a:lnTo>
                <a:lnTo>
                  <a:pt x="3878296" y="0"/>
                </a:lnTo>
                <a:lnTo>
                  <a:pt x="3878296" y="4109946"/>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1388038">
            <a:off x="13952086" y="655587"/>
            <a:ext cx="1569287" cy="2249873"/>
          </a:xfrm>
          <a:custGeom>
            <a:avLst/>
            <a:gdLst/>
            <a:ahLst/>
            <a:cxnLst/>
            <a:rect l="l" t="t" r="r" b="b"/>
            <a:pathLst>
              <a:path w="1569287" h="2249873">
                <a:moveTo>
                  <a:pt x="0" y="0"/>
                </a:moveTo>
                <a:lnTo>
                  <a:pt x="1569287" y="0"/>
                </a:lnTo>
                <a:lnTo>
                  <a:pt x="1569287" y="2249873"/>
                </a:lnTo>
                <a:lnTo>
                  <a:pt x="0" y="22498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11" name="~PP703.WAV">
            <a:hlinkClick r:id="" action="ppaction://media"/>
          </p:cNvPr>
          <p:cNvPicPr>
            <a:picLocks noRot="1" noChangeAspect="1"/>
          </p:cNvPicPr>
          <p:nvPr>
            <a:wavAudioFile r:embed="rId1" name="~PP703.WAV"/>
          </p:nvPr>
        </p:nvPicPr>
        <p:blipFill>
          <a:blip r:embed="rId10"/>
          <a:stretch>
            <a:fillRect/>
          </a:stretch>
        </p:blipFill>
        <p:spPr>
          <a:xfrm>
            <a:off x="17768888" y="9767888"/>
            <a:ext cx="304800" cy="304800"/>
          </a:xfrm>
          <a:prstGeom prst="rect">
            <a:avLst/>
          </a:prstGeom>
        </p:spPr>
      </p:pic>
    </p:spTree>
  </p:cSld>
  <p:clrMapOvr>
    <a:masterClrMapping/>
  </p:clrMapOvr>
  <p:transition advTm="1516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28800" y="114300"/>
            <a:ext cx="4957463" cy="887127"/>
          </a:xfrm>
          <a:prstGeom prst="rect">
            <a:avLst/>
          </a:prstGeom>
        </p:spPr>
        <p:txBody>
          <a:bodyPr lIns="0" tIns="0" rIns="0" bIns="0" rtlCol="0" anchor="t">
            <a:spAutoFit/>
          </a:bodyPr>
          <a:lstStyle/>
          <a:p>
            <a:pPr>
              <a:lnSpc>
                <a:spcPts val="7278"/>
              </a:lnSpc>
              <a:spcBef>
                <a:spcPct val="0"/>
              </a:spcBef>
            </a:pPr>
            <a:r>
              <a:rPr lang="en-US" sz="5198" dirty="0">
                <a:solidFill>
                  <a:srgbClr val="593C8F"/>
                </a:solidFill>
                <a:latin typeface="League Spartan"/>
              </a:rPr>
              <a:t>CONTENT</a:t>
            </a:r>
          </a:p>
        </p:txBody>
      </p:sp>
      <p:grpSp>
        <p:nvGrpSpPr>
          <p:cNvPr id="4" name="Group 4"/>
          <p:cNvGrpSpPr/>
          <p:nvPr/>
        </p:nvGrpSpPr>
        <p:grpSpPr>
          <a:xfrm>
            <a:off x="1520190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0906355" y="4058240"/>
            <a:ext cx="4295545" cy="3491106"/>
          </a:xfrm>
          <a:custGeom>
            <a:avLst/>
            <a:gdLst/>
            <a:ahLst/>
            <a:cxnLst/>
            <a:rect l="l" t="t" r="r" b="b"/>
            <a:pathLst>
              <a:path w="4295545" h="3491106">
                <a:moveTo>
                  <a:pt x="0" y="0"/>
                </a:moveTo>
                <a:lnTo>
                  <a:pt x="4295545" y="0"/>
                </a:lnTo>
                <a:lnTo>
                  <a:pt x="4295545" y="3491107"/>
                </a:lnTo>
                <a:lnTo>
                  <a:pt x="0" y="34911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543050" y="1257300"/>
            <a:ext cx="7848600" cy="8309967"/>
          </a:xfrm>
          <a:prstGeom prst="rect">
            <a:avLst/>
          </a:prstGeom>
        </p:spPr>
        <p:txBody>
          <a:bodyPr wrap="square" lIns="0" tIns="0" rIns="0" bIns="0" rtlCol="0" anchor="t">
            <a:spAutoFit/>
          </a:bodyPr>
          <a:lstStyle/>
          <a:p>
            <a:pPr marL="358730" lvl="1"/>
            <a:r>
              <a:rPr lang="en-IN" sz="3600" b="1" dirty="0"/>
              <a:t>Introduction</a:t>
            </a:r>
            <a:endParaRPr lang="en-US" sz="3600" b="1" dirty="0">
              <a:solidFill>
                <a:srgbClr val="000000"/>
              </a:solidFill>
              <a:latin typeface="Baskerville Old Face" pitchFamily="18" charset="0"/>
            </a:endParaRPr>
          </a:p>
          <a:p>
            <a:pPr marL="358730" lvl="1"/>
            <a:endParaRPr lang="en-IN" sz="3600" b="1" dirty="0"/>
          </a:p>
          <a:p>
            <a:pPr marL="358730" lvl="1"/>
            <a:r>
              <a:rPr lang="en-IN" sz="3600" b="1" dirty="0"/>
              <a:t>Current Sales Performance</a:t>
            </a:r>
          </a:p>
          <a:p>
            <a:pPr marL="358730" lvl="1"/>
            <a:endParaRPr lang="en-IN" sz="3600" b="1" dirty="0"/>
          </a:p>
          <a:p>
            <a:pPr marL="358730" lvl="1"/>
            <a:r>
              <a:rPr lang="en-IN" sz="3600" b="1" dirty="0"/>
              <a:t>Market Analysis</a:t>
            </a:r>
          </a:p>
          <a:p>
            <a:pPr marL="358730" lvl="1"/>
            <a:endParaRPr lang="en-IN" sz="3600" b="1" dirty="0"/>
          </a:p>
          <a:p>
            <a:pPr marL="358730" lvl="1"/>
            <a:r>
              <a:rPr lang="en-IN" sz="3600" b="1" dirty="0"/>
              <a:t>Inventory and Product Management</a:t>
            </a:r>
          </a:p>
          <a:p>
            <a:pPr marL="358730" lvl="1"/>
            <a:endParaRPr lang="en-IN" sz="3600" b="1" dirty="0"/>
          </a:p>
          <a:p>
            <a:pPr marL="358730" lvl="1"/>
            <a:r>
              <a:rPr lang="en-IN" sz="3600" b="1" dirty="0"/>
              <a:t>Sales Strategies</a:t>
            </a:r>
          </a:p>
          <a:p>
            <a:pPr marL="358730" lvl="1"/>
            <a:endParaRPr lang="en-IN" sz="3600" b="1" dirty="0"/>
          </a:p>
          <a:p>
            <a:pPr marL="358730" lvl="1"/>
            <a:r>
              <a:rPr lang="en-IN" sz="3600" b="1" dirty="0"/>
              <a:t>Customer Engagement</a:t>
            </a:r>
          </a:p>
          <a:p>
            <a:pPr marL="358730" lvl="1"/>
            <a:endParaRPr lang="en-IN" sz="3600" b="1" dirty="0"/>
          </a:p>
          <a:p>
            <a:pPr marL="358730" lvl="1"/>
            <a:r>
              <a:rPr lang="en-IN" sz="3600" b="1" dirty="0"/>
              <a:t>Operational Efficiency</a:t>
            </a:r>
          </a:p>
          <a:p>
            <a:pPr marL="358730" lvl="1"/>
            <a:endParaRPr lang="en-IN" sz="3600" b="1" dirty="0"/>
          </a:p>
          <a:p>
            <a:pPr marL="358730" lvl="1"/>
            <a:r>
              <a:rPr lang="en-IN" sz="3600" b="1" dirty="0"/>
              <a:t>Recommendations</a:t>
            </a:r>
            <a:endParaRPr lang="en-US" sz="3600" b="1" dirty="0">
              <a:solidFill>
                <a:srgbClr val="000000"/>
              </a:solidFill>
              <a:latin typeface="Baskerville Old Face" pitchFamily="18" charset="0"/>
            </a:endParaRPr>
          </a:p>
        </p:txBody>
      </p:sp>
      <p:sp>
        <p:nvSpPr>
          <p:cNvPr id="9" name="Freeform 9"/>
          <p:cNvSpPr/>
          <p:nvPr/>
        </p:nvSpPr>
        <p:spPr>
          <a:xfrm>
            <a:off x="12584766" y="458189"/>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6">
              <a:alphaModFix amt="37000"/>
              <a:extLst>
                <a:ext uri="{96DAC541-7B7A-43D3-8B79-37D633B846F1}">
                  <asvg:svgBlip xmlns:asvg="http://schemas.microsoft.com/office/drawing/2016/SVG/main" r:embed="rId7"/>
                </a:ext>
              </a:extLst>
            </a:blip>
            <a:stretch>
              <a:fillRect/>
            </a:stretch>
          </a:blipFill>
        </p:spPr>
      </p:sp>
      <p:pic>
        <p:nvPicPr>
          <p:cNvPr id="11" name="~PP216.WAV">
            <a:hlinkClick r:id="" action="ppaction://media"/>
          </p:cNvPr>
          <p:cNvPicPr>
            <a:picLocks noRot="1" noChangeAspect="1"/>
          </p:cNvPicPr>
          <p:nvPr>
            <a:wavAudioFile r:embed="rId1" name="~PP216.WAV"/>
          </p:nvPr>
        </p:nvPicPr>
        <p:blipFill>
          <a:blip r:embed="rId8"/>
          <a:stretch>
            <a:fillRect/>
          </a:stretch>
        </p:blipFill>
        <p:spPr>
          <a:xfrm>
            <a:off x="17768888" y="9767888"/>
            <a:ext cx="304800" cy="304800"/>
          </a:xfrm>
          <a:prstGeom prst="rect">
            <a:avLst/>
          </a:prstGeom>
        </p:spPr>
      </p:pic>
    </p:spTree>
  </p:cSld>
  <p:clrMapOvr>
    <a:masterClrMapping/>
  </p:clrMapOvr>
  <p:transition advTm="1909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384031"/>
            <a:ext cx="4957463" cy="887127"/>
          </a:xfrm>
          <a:prstGeom prst="rect">
            <a:avLst/>
          </a:prstGeom>
        </p:spPr>
        <p:txBody>
          <a:bodyPr lIns="0" tIns="0" rIns="0" bIns="0" rtlCol="0" anchor="t">
            <a:spAutoFit/>
          </a:bodyPr>
          <a:lstStyle/>
          <a:p>
            <a:pPr>
              <a:lnSpc>
                <a:spcPts val="7278"/>
              </a:lnSpc>
              <a:spcBef>
                <a:spcPct val="0"/>
              </a:spcBef>
            </a:pPr>
            <a:r>
              <a:rPr lang="en-US" sz="5198">
                <a:solidFill>
                  <a:srgbClr val="593C8F"/>
                </a:solidFill>
                <a:latin typeface="League Spartan"/>
              </a:rPr>
              <a:t>CASE STUDY</a:t>
            </a:r>
          </a:p>
        </p:txBody>
      </p:sp>
      <p:sp>
        <p:nvSpPr>
          <p:cNvPr id="3" name="AutoShape 3"/>
          <p:cNvSpPr/>
          <p:nvPr/>
        </p:nvSpPr>
        <p:spPr>
          <a:xfrm flipV="1">
            <a:off x="1029771" y="2233059"/>
            <a:ext cx="3254698" cy="19050"/>
          </a:xfrm>
          <a:prstGeom prst="line">
            <a:avLst/>
          </a:prstGeom>
          <a:ln w="38100" cap="flat">
            <a:solidFill>
              <a:srgbClr val="000000"/>
            </a:solidFill>
            <a:prstDash val="solid"/>
            <a:headEnd type="none" w="sm" len="sm"/>
            <a:tailEnd type="none" w="sm" len="sm"/>
          </a:ln>
        </p:spPr>
      </p:sp>
      <p:grpSp>
        <p:nvGrpSpPr>
          <p:cNvPr id="4" name="Group 4"/>
          <p:cNvGrpSpPr/>
          <p:nvPr/>
        </p:nvGrpSpPr>
        <p:grpSpPr>
          <a:xfrm>
            <a:off x="1520190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2584766" y="60316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4">
              <a:alphaModFix amt="37000"/>
              <a:extLst>
                <a:ext uri="{96DAC541-7B7A-43D3-8B79-37D633B846F1}">
                  <asvg:svgBlip xmlns:asvg="http://schemas.microsoft.com/office/drawing/2016/SVG/main" r:embed="rId5"/>
                </a:ext>
              </a:extLst>
            </a:blip>
            <a:stretch>
              <a:fillRect/>
            </a:stretch>
          </a:blipFill>
        </p:spPr>
      </p:sp>
      <p:pic>
        <p:nvPicPr>
          <p:cNvPr id="12" name="~PP2173.WAV">
            <a:hlinkClick r:id="" action="ppaction://media"/>
          </p:cNvPr>
          <p:cNvPicPr>
            <a:picLocks noRot="1" noChangeAspect="1"/>
          </p:cNvPicPr>
          <p:nvPr>
            <a:wavAudioFile r:embed="rId1" name="~PP2173.WAV"/>
          </p:nvPr>
        </p:nvPicPr>
        <p:blipFill>
          <a:blip r:embed="rId6"/>
          <a:stretch>
            <a:fillRect/>
          </a:stretch>
        </p:blipFill>
        <p:spPr>
          <a:xfrm>
            <a:off x="17768888" y="9767888"/>
            <a:ext cx="304800" cy="304800"/>
          </a:xfrm>
          <a:prstGeom prst="rect">
            <a:avLst/>
          </a:prstGeom>
        </p:spPr>
      </p:pic>
      <p:sp>
        <p:nvSpPr>
          <p:cNvPr id="9" name="Rectangle 1">
            <a:extLst>
              <a:ext uri="{FF2B5EF4-FFF2-40B4-BE49-F238E27FC236}">
                <a16:creationId xmlns:a16="http://schemas.microsoft.com/office/drawing/2014/main" id="{BC02108C-E07F-4315-B670-44AA446EF4C7}"/>
              </a:ext>
            </a:extLst>
          </p:cNvPr>
          <p:cNvSpPr>
            <a:spLocks noChangeArrowheads="1"/>
          </p:cNvSpPr>
          <p:nvPr/>
        </p:nvSpPr>
        <p:spPr bwMode="auto">
          <a:xfrm>
            <a:off x="991689" y="2660560"/>
            <a:ext cx="11887200"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accent4">
                    <a:lumMod val="75000"/>
                  </a:schemeClr>
                </a:solidFill>
                <a:effectLst/>
                <a:latin typeface="Arial" panose="020B0604020202020204" pitchFamily="34" charset="0"/>
              </a:rPr>
              <a:t>This case study examines how Super Mart leveraged data analytics to identify underperforming product categories and implemented targeted promotions that increased sales by 15% over months. By optimizing inventory and enhancing customer engagement through personalized marketing, the store improved both customer satisfaction and overall profitability.</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3200" b="1"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advTm="5023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384031"/>
            <a:ext cx="4957463" cy="887127"/>
          </a:xfrm>
          <a:prstGeom prst="rect">
            <a:avLst/>
          </a:prstGeom>
        </p:spPr>
        <p:txBody>
          <a:bodyPr lIns="0" tIns="0" rIns="0" bIns="0" rtlCol="0" anchor="t">
            <a:spAutoFit/>
          </a:bodyPr>
          <a:lstStyle/>
          <a:p>
            <a:pPr>
              <a:lnSpc>
                <a:spcPts val="7278"/>
              </a:lnSpc>
              <a:spcBef>
                <a:spcPct val="0"/>
              </a:spcBef>
            </a:pPr>
            <a:r>
              <a:rPr lang="en-US" sz="5198">
                <a:solidFill>
                  <a:srgbClr val="593C8F"/>
                </a:solidFill>
                <a:latin typeface="League Spartan"/>
              </a:rPr>
              <a:t>OBJECTIVES</a:t>
            </a:r>
          </a:p>
        </p:txBody>
      </p:sp>
      <p:sp>
        <p:nvSpPr>
          <p:cNvPr id="3" name="AutoShape 3"/>
          <p:cNvSpPr/>
          <p:nvPr/>
        </p:nvSpPr>
        <p:spPr>
          <a:xfrm flipV="1">
            <a:off x="1029771" y="2233059"/>
            <a:ext cx="3254698" cy="19050"/>
          </a:xfrm>
          <a:prstGeom prst="line">
            <a:avLst/>
          </a:prstGeom>
          <a:ln w="38100" cap="flat">
            <a:solidFill>
              <a:srgbClr val="000000"/>
            </a:solidFill>
            <a:prstDash val="solid"/>
            <a:headEnd type="none" w="sm" len="sm"/>
            <a:tailEnd type="none" w="sm" len="sm"/>
          </a:ln>
        </p:spPr>
      </p:sp>
      <p:grpSp>
        <p:nvGrpSpPr>
          <p:cNvPr id="4" name="Group 4"/>
          <p:cNvGrpSpPr/>
          <p:nvPr/>
        </p:nvGrpSpPr>
        <p:grpSpPr>
          <a:xfrm>
            <a:off x="1520190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57200" y="2702783"/>
            <a:ext cx="12015115" cy="4380430"/>
          </a:xfrm>
          <a:prstGeom prst="rect">
            <a:avLst/>
          </a:prstGeom>
        </p:spPr>
        <p:txBody>
          <a:bodyPr lIns="0" tIns="0" rIns="0" bIns="0" rtlCol="0" anchor="t">
            <a:spAutoFit/>
          </a:bodyPr>
          <a:lstStyle/>
          <a:p>
            <a:pPr marL="757004" lvl="1" indent="-378502">
              <a:lnSpc>
                <a:spcPts val="4908"/>
              </a:lnSpc>
              <a:buFont typeface="Arial"/>
              <a:buChar char="•"/>
            </a:pPr>
            <a:r>
              <a:rPr lang="en-IN" sz="4000" b="1" dirty="0">
                <a:solidFill>
                  <a:schemeClr val="accent4">
                    <a:lumMod val="75000"/>
                  </a:schemeClr>
                </a:solidFill>
              </a:rPr>
              <a:t>The objective of this presentation is to </a:t>
            </a:r>
            <a:r>
              <a:rPr lang="en-IN" sz="4000" b="1" dirty="0" err="1">
                <a:solidFill>
                  <a:schemeClr val="accent4">
                    <a:lumMod val="75000"/>
                  </a:schemeClr>
                </a:solidFill>
              </a:rPr>
              <a:t>analyz</a:t>
            </a:r>
            <a:r>
              <a:rPr lang="en-IN" sz="4000" b="1" dirty="0">
                <a:solidFill>
                  <a:schemeClr val="accent4">
                    <a:lumMod val="75000"/>
                  </a:schemeClr>
                </a:solidFill>
              </a:rPr>
              <a:t> current sales performance, identify key growth opportunities, and propose actionable strategies to increase revenue. It aims to optimize inventory management, enhance customer engagement, and improve overall operational efficiency to drive long-term profitability</a:t>
            </a:r>
            <a:r>
              <a:rPr lang="en-IN" sz="4000" dirty="0">
                <a:solidFill>
                  <a:schemeClr val="accent4">
                    <a:lumMod val="75000"/>
                  </a:schemeClr>
                </a:solidFill>
              </a:rPr>
              <a:t>.</a:t>
            </a:r>
            <a:endParaRPr lang="en-US" sz="4000" dirty="0">
              <a:solidFill>
                <a:schemeClr val="accent4">
                  <a:lumMod val="75000"/>
                </a:schemeClr>
              </a:solidFill>
              <a:latin typeface="Baskerville Old Face" pitchFamily="18" charset="0"/>
            </a:endParaRPr>
          </a:p>
        </p:txBody>
      </p:sp>
      <p:sp>
        <p:nvSpPr>
          <p:cNvPr id="8" name="Freeform 8"/>
          <p:cNvSpPr/>
          <p:nvPr/>
        </p:nvSpPr>
        <p:spPr>
          <a:xfrm>
            <a:off x="12584766" y="607283"/>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4">
              <a:alphaModFix amt="37000"/>
              <a:extLst>
                <a:ext uri="{96DAC541-7B7A-43D3-8B79-37D633B846F1}">
                  <asvg:svgBlip xmlns:asvg="http://schemas.microsoft.com/office/drawing/2016/SVG/main" r:embed="rId5"/>
                </a:ext>
              </a:extLst>
            </a:blip>
            <a:stretch>
              <a:fillRect/>
            </a:stretch>
          </a:blipFill>
        </p:spPr>
      </p:sp>
      <p:pic>
        <p:nvPicPr>
          <p:cNvPr id="11" name="~PP824.WAV">
            <a:hlinkClick r:id="" action="ppaction://media"/>
          </p:cNvPr>
          <p:cNvPicPr>
            <a:picLocks noRot="1" noChangeAspect="1"/>
          </p:cNvPicPr>
          <p:nvPr>
            <a:wavAudioFile r:embed="rId1" name="~PP824.WAV"/>
          </p:nvPr>
        </p:nvPicPr>
        <p:blipFill>
          <a:blip r:embed="rId6"/>
          <a:stretch>
            <a:fillRect/>
          </a:stretch>
        </p:blipFill>
        <p:spPr>
          <a:xfrm>
            <a:off x="17768888" y="9767888"/>
            <a:ext cx="304800" cy="304800"/>
          </a:xfrm>
          <a:prstGeom prst="rect">
            <a:avLst/>
          </a:prstGeom>
        </p:spPr>
      </p:pic>
    </p:spTree>
  </p:cSld>
  <p:clrMapOvr>
    <a:masterClrMapping/>
  </p:clrMapOvr>
  <p:transition advTm="228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871344" y="0"/>
            <a:ext cx="1416656" cy="10287000"/>
            <a:chOff x="0" y="0"/>
            <a:chExt cx="373111" cy="2709333"/>
          </a:xfrm>
        </p:grpSpPr>
        <p:sp>
          <p:nvSpPr>
            <p:cNvPr id="3" name="Freeform 3"/>
            <p:cNvSpPr/>
            <p:nvPr/>
          </p:nvSpPr>
          <p:spPr>
            <a:xfrm>
              <a:off x="0" y="0"/>
              <a:ext cx="373111" cy="2709333"/>
            </a:xfrm>
            <a:custGeom>
              <a:avLst/>
              <a:gdLst/>
              <a:ahLst/>
              <a:cxnLst/>
              <a:rect l="l" t="t" r="r" b="b"/>
              <a:pathLst>
                <a:path w="373111" h="2709333">
                  <a:moveTo>
                    <a:pt x="0" y="0"/>
                  </a:moveTo>
                  <a:lnTo>
                    <a:pt x="373111" y="0"/>
                  </a:lnTo>
                  <a:lnTo>
                    <a:pt x="373111" y="2709333"/>
                  </a:lnTo>
                  <a:lnTo>
                    <a:pt x="0" y="2709333"/>
                  </a:lnTo>
                  <a:close/>
                </a:path>
              </a:pathLst>
            </a:custGeom>
            <a:solidFill>
              <a:srgbClr val="593C8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1028811" y="1263232"/>
            <a:ext cx="3254698" cy="19050"/>
          </a:xfrm>
          <a:prstGeom prst="line">
            <a:avLst/>
          </a:prstGeom>
          <a:ln w="38100" cap="flat">
            <a:solidFill>
              <a:srgbClr val="000000"/>
            </a:solidFill>
            <a:prstDash val="solid"/>
            <a:headEnd type="none" w="sm" len="sm"/>
            <a:tailEnd type="none" w="sm" len="sm"/>
          </a:ln>
        </p:spPr>
      </p:sp>
      <p:sp>
        <p:nvSpPr>
          <p:cNvPr id="6" name="Freeform 6"/>
          <p:cNvSpPr/>
          <p:nvPr/>
        </p:nvSpPr>
        <p:spPr>
          <a:xfrm>
            <a:off x="14948304" y="288020"/>
            <a:ext cx="2631368" cy="2602663"/>
          </a:xfrm>
          <a:custGeom>
            <a:avLst/>
            <a:gdLst/>
            <a:ahLst/>
            <a:cxnLst/>
            <a:rect l="l" t="t" r="r" b="b"/>
            <a:pathLst>
              <a:path w="2631368" h="2602663">
                <a:moveTo>
                  <a:pt x="0" y="0"/>
                </a:moveTo>
                <a:lnTo>
                  <a:pt x="2631368" y="0"/>
                </a:lnTo>
                <a:lnTo>
                  <a:pt x="2631368" y="2602663"/>
                </a:lnTo>
                <a:lnTo>
                  <a:pt x="0" y="2602663"/>
                </a:lnTo>
                <a:lnTo>
                  <a:pt x="0" y="0"/>
                </a:lnTo>
                <a:close/>
              </a:path>
            </a:pathLst>
          </a:custGeom>
          <a:blipFill>
            <a:blip r:embed="rId4">
              <a:alphaModFix amt="37000"/>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8692889" y="2717781"/>
            <a:ext cx="7652657" cy="4358373"/>
          </a:xfrm>
          <a:prstGeom prst="rect">
            <a:avLst/>
          </a:prstGeom>
        </p:spPr>
        <p:txBody>
          <a:bodyPr wrap="square" lIns="0" tIns="0" rIns="0" bIns="0" rtlCol="0" anchor="t">
            <a:spAutoFit/>
          </a:bodyPr>
          <a:lstStyle/>
          <a:p>
            <a:pPr marL="582925" lvl="1" indent="-291463" algn="just">
              <a:lnSpc>
                <a:spcPts val="3779"/>
              </a:lnSpc>
              <a:buFont typeface="Arial"/>
              <a:buChar char="•"/>
            </a:pPr>
            <a:r>
              <a:rPr lang="en-IN" sz="2800" b="1" dirty="0">
                <a:solidFill>
                  <a:schemeClr val="accent4">
                    <a:lumMod val="75000"/>
                  </a:schemeClr>
                </a:solidFill>
                <a:latin typeface="Helvetica Neue"/>
              </a:rPr>
              <a:t>C</a:t>
            </a:r>
            <a:r>
              <a:rPr lang="en-IN" sz="2800" b="1" i="0" dirty="0">
                <a:solidFill>
                  <a:schemeClr val="accent4">
                    <a:lumMod val="75000"/>
                  </a:schemeClr>
                </a:solidFill>
                <a:effectLst/>
                <a:latin typeface="Helvetica Neue"/>
              </a:rPr>
              <a:t>hart displays sales distribution across three Myanmar cities: Yangon, Naypyitaw, and Mandalay. Yangon leads with about 340 sales, followed closely by Mandalay (335) and Naypyitaw (330). The chart shows relatively uniform sales performance across these major urban </a:t>
            </a:r>
            <a:r>
              <a:rPr lang="en-IN" sz="2800" b="1" i="0" dirty="0" err="1">
                <a:solidFill>
                  <a:schemeClr val="accent4">
                    <a:lumMod val="75000"/>
                  </a:schemeClr>
                </a:solidFill>
                <a:effectLst/>
                <a:latin typeface="Helvetica Neue"/>
              </a:rPr>
              <a:t>centers</a:t>
            </a:r>
            <a:r>
              <a:rPr lang="en-IN" sz="2800" b="1" i="0" dirty="0">
                <a:solidFill>
                  <a:schemeClr val="accent4">
                    <a:lumMod val="75000"/>
                  </a:schemeClr>
                </a:solidFill>
                <a:effectLst/>
                <a:latin typeface="Helvetica Neue"/>
              </a:rPr>
              <a:t>, with only slight variations between them.</a:t>
            </a:r>
            <a:endParaRPr lang="en-US" sz="2699" b="1" dirty="0">
              <a:solidFill>
                <a:schemeClr val="accent4">
                  <a:lumMod val="75000"/>
                </a:schemeClr>
              </a:solidFill>
              <a:latin typeface="Baskerville Old Face" pitchFamily="18" charset="0"/>
            </a:endParaRPr>
          </a:p>
        </p:txBody>
      </p:sp>
      <p:sp>
        <p:nvSpPr>
          <p:cNvPr id="11" name="TextBox 11"/>
          <p:cNvSpPr txBox="1"/>
          <p:nvPr/>
        </p:nvSpPr>
        <p:spPr>
          <a:xfrm>
            <a:off x="1053557" y="357055"/>
            <a:ext cx="9334500" cy="902106"/>
          </a:xfrm>
          <a:prstGeom prst="rect">
            <a:avLst/>
          </a:prstGeom>
        </p:spPr>
        <p:txBody>
          <a:bodyPr wrap="square" lIns="0" tIns="0" rIns="0" bIns="0" rtlCol="0" anchor="t">
            <a:spAutoFit/>
          </a:bodyPr>
          <a:lstStyle/>
          <a:p>
            <a:pPr>
              <a:lnSpc>
                <a:spcPts val="7278"/>
              </a:lnSpc>
              <a:spcBef>
                <a:spcPct val="0"/>
              </a:spcBef>
            </a:pPr>
            <a:r>
              <a:rPr lang="en-US" sz="5198" dirty="0">
                <a:solidFill>
                  <a:srgbClr val="593C8F"/>
                </a:solidFill>
                <a:latin typeface="League Spartan"/>
              </a:rPr>
              <a:t>Sales Distribution by city</a:t>
            </a:r>
          </a:p>
        </p:txBody>
      </p:sp>
      <p:pic>
        <p:nvPicPr>
          <p:cNvPr id="13" name="~PP1845.WAV">
            <a:hlinkClick r:id="" action="ppaction://media"/>
          </p:cNvPr>
          <p:cNvPicPr>
            <a:picLocks noRot="1" noChangeAspect="1"/>
          </p:cNvPicPr>
          <p:nvPr>
            <a:wavAudioFile r:embed="rId1" name="~PP1845.WAV"/>
          </p:nvPr>
        </p:nvPicPr>
        <p:blipFill>
          <a:blip r:embed="rId6"/>
          <a:stretch>
            <a:fillRect/>
          </a:stretch>
        </p:blipFill>
        <p:spPr>
          <a:xfrm>
            <a:off x="17768888" y="9767888"/>
            <a:ext cx="304800" cy="304800"/>
          </a:xfrm>
          <a:prstGeom prst="rect">
            <a:avLst/>
          </a:prstGeom>
        </p:spPr>
      </p:pic>
      <p:pic>
        <p:nvPicPr>
          <p:cNvPr id="14" name="Picture 13">
            <a:extLst>
              <a:ext uri="{FF2B5EF4-FFF2-40B4-BE49-F238E27FC236}">
                <a16:creationId xmlns:a16="http://schemas.microsoft.com/office/drawing/2014/main" id="{61F8FBF1-FA32-4603-B3BC-11FB72D8AE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2324100"/>
            <a:ext cx="8991599" cy="5907791"/>
          </a:xfrm>
          <a:prstGeom prst="rect">
            <a:avLst/>
          </a:prstGeom>
        </p:spPr>
      </p:pic>
    </p:spTree>
  </p:cSld>
  <p:clrMapOvr>
    <a:masterClrMapping/>
  </p:clrMapOvr>
  <p:transition advTm="4333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871344" y="0"/>
            <a:ext cx="1416656" cy="10287000"/>
            <a:chOff x="0" y="0"/>
            <a:chExt cx="373111" cy="2709333"/>
          </a:xfrm>
        </p:grpSpPr>
        <p:sp>
          <p:nvSpPr>
            <p:cNvPr id="3" name="Freeform 3"/>
            <p:cNvSpPr/>
            <p:nvPr/>
          </p:nvSpPr>
          <p:spPr>
            <a:xfrm>
              <a:off x="0" y="0"/>
              <a:ext cx="373111" cy="2709333"/>
            </a:xfrm>
            <a:custGeom>
              <a:avLst/>
              <a:gdLst/>
              <a:ahLst/>
              <a:cxnLst/>
              <a:rect l="l" t="t" r="r" b="b"/>
              <a:pathLst>
                <a:path w="373111" h="2709333">
                  <a:moveTo>
                    <a:pt x="0" y="0"/>
                  </a:moveTo>
                  <a:lnTo>
                    <a:pt x="373111" y="0"/>
                  </a:lnTo>
                  <a:lnTo>
                    <a:pt x="373111" y="2709333"/>
                  </a:lnTo>
                  <a:lnTo>
                    <a:pt x="0" y="2709333"/>
                  </a:lnTo>
                  <a:close/>
                </a:path>
              </a:pathLst>
            </a:custGeom>
            <a:solidFill>
              <a:srgbClr val="593C8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418973" y="3209830"/>
            <a:ext cx="7160699" cy="5820311"/>
          </a:xfrm>
          <a:prstGeom prst="rect">
            <a:avLst/>
          </a:prstGeom>
        </p:spPr>
        <p:txBody>
          <a:bodyPr wrap="square" lIns="0" tIns="0" rIns="0" bIns="0" rtlCol="0" anchor="t">
            <a:spAutoFit/>
          </a:bodyPr>
          <a:lstStyle/>
          <a:p>
            <a:pPr marL="582925" lvl="1" indent="-291463" algn="just">
              <a:lnSpc>
                <a:spcPts val="3779"/>
              </a:lnSpc>
              <a:buFont typeface="Arial"/>
              <a:buChar char="•"/>
            </a:pPr>
            <a:r>
              <a:rPr lang="en-IN" sz="2800" b="0" i="0" dirty="0">
                <a:solidFill>
                  <a:srgbClr val="000000"/>
                </a:solidFill>
                <a:effectLst/>
                <a:latin typeface="Helvetica Neue"/>
              </a:rPr>
              <a:t>chart displays the average ratings for six different product lines. All product categories have high ratings between 6.9 and 7.1 out of 10, Fashion accessories and Food and beverages show slightly higher ratings, while Health and beauty has the lowest, but differences are minimal. Error bars indicate some variation within each category. Overall, the chart suggests consistently positive customer satisfaction across all product lines.</a:t>
            </a:r>
            <a:endParaRPr sz="2800" dirty="0">
              <a:latin typeface="Baskerville Old Face" pitchFamily="18" charset="0"/>
            </a:endParaRPr>
          </a:p>
        </p:txBody>
      </p:sp>
      <p:sp>
        <p:nvSpPr>
          <p:cNvPr id="7" name="TextBox 7"/>
          <p:cNvSpPr txBox="1"/>
          <p:nvPr/>
        </p:nvSpPr>
        <p:spPr>
          <a:xfrm>
            <a:off x="1029771" y="1340478"/>
            <a:ext cx="11312242" cy="902106"/>
          </a:xfrm>
          <a:prstGeom prst="rect">
            <a:avLst/>
          </a:prstGeom>
        </p:spPr>
        <p:txBody>
          <a:bodyPr wrap="square" lIns="0" tIns="0" rIns="0" bIns="0" rtlCol="0" anchor="t">
            <a:spAutoFit/>
          </a:bodyPr>
          <a:lstStyle/>
          <a:p>
            <a:pPr>
              <a:lnSpc>
                <a:spcPts val="7278"/>
              </a:lnSpc>
              <a:spcBef>
                <a:spcPct val="0"/>
              </a:spcBef>
            </a:pPr>
            <a:r>
              <a:rPr lang="en-US" sz="5198" dirty="0">
                <a:solidFill>
                  <a:srgbClr val="593C8F"/>
                </a:solidFill>
                <a:latin typeface="League Spartan"/>
              </a:rPr>
              <a:t>Average Rating by Product Line </a:t>
            </a:r>
          </a:p>
        </p:txBody>
      </p:sp>
      <p:sp>
        <p:nvSpPr>
          <p:cNvPr id="9" name="Freeform 9"/>
          <p:cNvSpPr/>
          <p:nvPr/>
        </p:nvSpPr>
        <p:spPr>
          <a:xfrm>
            <a:off x="14948304" y="516739"/>
            <a:ext cx="2631368" cy="2602663"/>
          </a:xfrm>
          <a:custGeom>
            <a:avLst/>
            <a:gdLst/>
            <a:ahLst/>
            <a:cxnLst/>
            <a:rect l="l" t="t" r="r" b="b"/>
            <a:pathLst>
              <a:path w="2631368" h="2602663">
                <a:moveTo>
                  <a:pt x="0" y="0"/>
                </a:moveTo>
                <a:lnTo>
                  <a:pt x="2631368" y="0"/>
                </a:lnTo>
                <a:lnTo>
                  <a:pt x="2631368" y="2602663"/>
                </a:lnTo>
                <a:lnTo>
                  <a:pt x="0" y="2602663"/>
                </a:lnTo>
                <a:lnTo>
                  <a:pt x="0" y="0"/>
                </a:lnTo>
                <a:close/>
              </a:path>
            </a:pathLst>
          </a:custGeom>
          <a:blipFill>
            <a:blip r:embed="rId4">
              <a:alphaModFix amt="37000"/>
              <a:extLst>
                <a:ext uri="{96DAC541-7B7A-43D3-8B79-37D633B846F1}">
                  <asvg:svgBlip xmlns:asvg="http://schemas.microsoft.com/office/drawing/2016/SVG/main" r:embed="rId5"/>
                </a:ext>
              </a:extLst>
            </a:blip>
            <a:stretch>
              <a:fillRect/>
            </a:stretch>
          </a:blipFill>
        </p:spPr>
      </p:sp>
      <p:pic>
        <p:nvPicPr>
          <p:cNvPr id="10" name="~PP4048.WAV">
            <a:hlinkClick r:id="" action="ppaction://media"/>
          </p:cNvPr>
          <p:cNvPicPr>
            <a:picLocks noRot="1" noChangeAspect="1"/>
          </p:cNvPicPr>
          <p:nvPr>
            <a:wavAudioFile r:embed="rId1" name="~PP4048.WAV"/>
          </p:nvPr>
        </p:nvPicPr>
        <p:blipFill>
          <a:blip r:embed="rId6"/>
          <a:stretch>
            <a:fillRect/>
          </a:stretch>
        </p:blipFill>
        <p:spPr>
          <a:xfrm>
            <a:off x="17768888" y="9767888"/>
            <a:ext cx="304800" cy="304800"/>
          </a:xfrm>
          <a:prstGeom prst="rect">
            <a:avLst/>
          </a:prstGeom>
        </p:spPr>
      </p:pic>
      <p:pic>
        <p:nvPicPr>
          <p:cNvPr id="14" name="Picture 13">
            <a:extLst>
              <a:ext uri="{FF2B5EF4-FFF2-40B4-BE49-F238E27FC236}">
                <a16:creationId xmlns:a16="http://schemas.microsoft.com/office/drawing/2014/main" id="{1C18D228-5F07-4562-B8A4-532B3D43A5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2957243"/>
            <a:ext cx="10266573" cy="6325483"/>
          </a:xfrm>
          <a:prstGeom prst="rect">
            <a:avLst/>
          </a:prstGeom>
        </p:spPr>
      </p:pic>
    </p:spTree>
  </p:cSld>
  <p:clrMapOvr>
    <a:masterClrMapping/>
  </p:clrMapOvr>
  <p:transition advTm="3037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90600" y="1073069"/>
            <a:ext cx="12166446" cy="902106"/>
          </a:xfrm>
          <a:prstGeom prst="rect">
            <a:avLst/>
          </a:prstGeom>
        </p:spPr>
        <p:txBody>
          <a:bodyPr lIns="0" tIns="0" rIns="0" bIns="0" rtlCol="0" anchor="t">
            <a:spAutoFit/>
          </a:bodyPr>
          <a:lstStyle/>
          <a:p>
            <a:pPr>
              <a:lnSpc>
                <a:spcPts val="7278"/>
              </a:lnSpc>
              <a:spcBef>
                <a:spcPct val="0"/>
              </a:spcBef>
            </a:pPr>
            <a:r>
              <a:rPr lang="en-US" sz="5198" dirty="0">
                <a:solidFill>
                  <a:srgbClr val="593C8F"/>
                </a:solidFill>
                <a:latin typeface="League Spartan"/>
              </a:rPr>
              <a:t>Total Sales by Payment Method</a:t>
            </a:r>
          </a:p>
        </p:txBody>
      </p:sp>
      <p:grpSp>
        <p:nvGrpSpPr>
          <p:cNvPr id="4" name="Group 4"/>
          <p:cNvGrpSpPr/>
          <p:nvPr/>
        </p:nvGrpSpPr>
        <p:grpSpPr>
          <a:xfrm>
            <a:off x="15201900" y="0"/>
            <a:ext cx="3086100" cy="10287000"/>
            <a:chOff x="0" y="0"/>
            <a:chExt cx="812800" cy="2709333"/>
          </a:xfrm>
        </p:grpSpPr>
        <p:sp>
          <p:nvSpPr>
            <p:cNvPr id="5" name="Freeform 5"/>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913504" y="2733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4">
              <a:alphaModFix amt="37000"/>
              <a:extLst>
                <a:ext uri="{96DAC541-7B7A-43D3-8B79-37D633B846F1}">
                  <asvg:svgBlip xmlns:asvg="http://schemas.microsoft.com/office/drawing/2016/SVG/main" r:embed="rId5"/>
                </a:ext>
              </a:extLst>
            </a:blip>
            <a:stretch>
              <a:fillRect/>
            </a:stretch>
          </a:blipFill>
        </p:spPr>
      </p:sp>
      <p:pic>
        <p:nvPicPr>
          <p:cNvPr id="10" name="~PP2428.WAV">
            <a:hlinkClick r:id="" action="ppaction://media"/>
          </p:cNvPr>
          <p:cNvPicPr>
            <a:picLocks noRot="1" noChangeAspect="1"/>
          </p:cNvPicPr>
          <p:nvPr>
            <a:wavAudioFile r:embed="rId1" name="~PP2428.WAV"/>
          </p:nvPr>
        </p:nvPicPr>
        <p:blipFill>
          <a:blip r:embed="rId6"/>
          <a:stretch>
            <a:fillRect/>
          </a:stretch>
        </p:blipFill>
        <p:spPr>
          <a:xfrm>
            <a:off x="17768888" y="9767888"/>
            <a:ext cx="304800" cy="304800"/>
          </a:xfrm>
          <a:prstGeom prst="rect">
            <a:avLst/>
          </a:prstGeom>
        </p:spPr>
      </p:pic>
      <p:pic>
        <p:nvPicPr>
          <p:cNvPr id="11" name="Picture 10">
            <a:extLst>
              <a:ext uri="{FF2B5EF4-FFF2-40B4-BE49-F238E27FC236}">
                <a16:creationId xmlns:a16="http://schemas.microsoft.com/office/drawing/2014/main" id="{114DEBCD-BD21-4A2C-97A6-486E10647B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312" y="3009900"/>
            <a:ext cx="9373908" cy="6000750"/>
          </a:xfrm>
          <a:prstGeom prst="rect">
            <a:avLst/>
          </a:prstGeom>
        </p:spPr>
      </p:pic>
      <p:sp>
        <p:nvSpPr>
          <p:cNvPr id="12" name="TextBox 11">
            <a:extLst>
              <a:ext uri="{FF2B5EF4-FFF2-40B4-BE49-F238E27FC236}">
                <a16:creationId xmlns:a16="http://schemas.microsoft.com/office/drawing/2014/main" id="{AAEB1979-204F-4F3A-9A43-7EDAAA79B8C9}"/>
              </a:ext>
            </a:extLst>
          </p:cNvPr>
          <p:cNvSpPr txBox="1"/>
          <p:nvPr/>
        </p:nvSpPr>
        <p:spPr>
          <a:xfrm>
            <a:off x="9296400" y="3086101"/>
            <a:ext cx="6019800" cy="5262979"/>
          </a:xfrm>
          <a:prstGeom prst="rect">
            <a:avLst/>
          </a:prstGeom>
          <a:noFill/>
        </p:spPr>
        <p:txBody>
          <a:bodyPr wrap="square" rtlCol="0">
            <a:spAutoFit/>
          </a:bodyPr>
          <a:lstStyle/>
          <a:p>
            <a:r>
              <a:rPr lang="en-IN" sz="2800" b="0" i="0" dirty="0">
                <a:solidFill>
                  <a:srgbClr val="000000"/>
                </a:solidFill>
                <a:effectLst/>
                <a:latin typeface="Helvetica Neue"/>
              </a:rPr>
              <a:t>This bar chart illustrates the total sales by payment method. E-wallet leads with approximately 345 sales, followed closely by cash at around 340 sales. Credit card shows the lowest number of sales at about 310. The chart uses different </a:t>
            </a:r>
            <a:r>
              <a:rPr lang="en-IN" sz="2800" b="0" i="0" dirty="0" err="1">
                <a:solidFill>
                  <a:srgbClr val="000000"/>
                </a:solidFill>
                <a:effectLst/>
                <a:latin typeface="Helvetica Neue"/>
              </a:rPr>
              <a:t>colors</a:t>
            </a:r>
            <a:r>
              <a:rPr lang="en-IN" sz="2800" b="0" i="0" dirty="0">
                <a:solidFill>
                  <a:srgbClr val="000000"/>
                </a:solidFill>
                <a:effectLst/>
                <a:latin typeface="Helvetica Neue"/>
              </a:rPr>
              <a:t> for each payment method and clearly displays the number of sales on the y-axis, providing a quick visual comparison of payment preferences among customers.</a:t>
            </a:r>
            <a:endParaRPr lang="en-IN" sz="2800" dirty="0"/>
          </a:p>
        </p:txBody>
      </p:sp>
    </p:spTree>
  </p:cSld>
  <p:clrMapOvr>
    <a:masterClrMapping/>
  </p:clrMapOvr>
  <p:transition advTm="3214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763288"/>
            <a:ext cx="12166446" cy="792461"/>
          </a:xfrm>
          <a:prstGeom prst="rect">
            <a:avLst/>
          </a:prstGeom>
        </p:spPr>
        <p:txBody>
          <a:bodyPr lIns="0" tIns="0" rIns="0" bIns="0" rtlCol="0" anchor="t">
            <a:spAutoFit/>
          </a:bodyPr>
          <a:lstStyle/>
          <a:p>
            <a:pPr>
              <a:lnSpc>
                <a:spcPts val="6438"/>
              </a:lnSpc>
              <a:spcBef>
                <a:spcPct val="0"/>
              </a:spcBef>
            </a:pPr>
            <a:r>
              <a:rPr lang="en-US" sz="4598" dirty="0">
                <a:solidFill>
                  <a:srgbClr val="593C8F"/>
                </a:solidFill>
                <a:latin typeface="League Spartan"/>
              </a:rPr>
              <a:t>Total sales by Payment Method </a:t>
            </a:r>
          </a:p>
        </p:txBody>
      </p:sp>
      <p:grpSp>
        <p:nvGrpSpPr>
          <p:cNvPr id="4" name="Group 4"/>
          <p:cNvGrpSpPr/>
          <p:nvPr/>
        </p:nvGrpSpPr>
        <p:grpSpPr>
          <a:xfrm>
            <a:off x="16359970" y="0"/>
            <a:ext cx="1928030" cy="10287000"/>
            <a:chOff x="0" y="0"/>
            <a:chExt cx="507794" cy="2709333"/>
          </a:xfrm>
        </p:grpSpPr>
        <p:sp>
          <p:nvSpPr>
            <p:cNvPr id="5" name="Freeform 5"/>
            <p:cNvSpPr/>
            <p:nvPr/>
          </p:nvSpPr>
          <p:spPr>
            <a:xfrm>
              <a:off x="0" y="0"/>
              <a:ext cx="507794" cy="2709333"/>
            </a:xfrm>
            <a:custGeom>
              <a:avLst/>
              <a:gdLst/>
              <a:ahLst/>
              <a:cxnLst/>
              <a:rect l="l" t="t" r="r" b="b"/>
              <a:pathLst>
                <a:path w="507794" h="2709333">
                  <a:moveTo>
                    <a:pt x="0" y="0"/>
                  </a:moveTo>
                  <a:lnTo>
                    <a:pt x="507794" y="0"/>
                  </a:lnTo>
                  <a:lnTo>
                    <a:pt x="507794" y="2709333"/>
                  </a:lnTo>
                  <a:lnTo>
                    <a:pt x="0" y="2709333"/>
                  </a:lnTo>
                  <a:close/>
                </a:path>
              </a:pathLst>
            </a:custGeom>
            <a:solidFill>
              <a:srgbClr val="593C8F"/>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8534399" y="2788369"/>
            <a:ext cx="7086601" cy="5845959"/>
          </a:xfrm>
          <a:prstGeom prst="rect">
            <a:avLst/>
          </a:prstGeom>
        </p:spPr>
        <p:txBody>
          <a:bodyPr wrap="square" lIns="0" tIns="0" rIns="0" bIns="0" rtlCol="0" anchor="t">
            <a:spAutoFit/>
          </a:bodyPr>
          <a:lstStyle/>
          <a:p>
            <a:pPr marL="713825" lvl="1" indent="-356913" algn="just">
              <a:lnSpc>
                <a:spcPts val="4628"/>
              </a:lnSpc>
              <a:buFont typeface="Arial"/>
              <a:buChar char="•"/>
            </a:pPr>
            <a:r>
              <a:rPr lang="en-IN" sz="2800" b="0" i="0" dirty="0">
                <a:solidFill>
                  <a:srgbClr val="000000"/>
                </a:solidFill>
                <a:effectLst/>
                <a:latin typeface="Helvetica Neue"/>
              </a:rPr>
              <a:t>This donut chart displays the distribution of total sales by payment method. E-wallet is the most popular at 34.5%, followed closely by cash at 34.4%. Credit card transactions account for 31.1% of sales. The chart uses distinct </a:t>
            </a:r>
            <a:r>
              <a:rPr lang="en-IN" sz="2800" b="0" i="0" dirty="0" err="1">
                <a:solidFill>
                  <a:srgbClr val="000000"/>
                </a:solidFill>
                <a:effectLst/>
                <a:latin typeface="Helvetica Neue"/>
              </a:rPr>
              <a:t>colors</a:t>
            </a:r>
            <a:r>
              <a:rPr lang="en-IN" sz="2800" b="0" i="0" dirty="0">
                <a:solidFill>
                  <a:srgbClr val="000000"/>
                </a:solidFill>
                <a:effectLst/>
                <a:latin typeface="Helvetica Neue"/>
              </a:rPr>
              <a:t> for each payment method and shows percentages, offering a clear visual representation of the relative popularity of each payment option.</a:t>
            </a:r>
            <a:endParaRPr lang="en-US" sz="2800" dirty="0">
              <a:solidFill>
                <a:srgbClr val="000000"/>
              </a:solidFill>
              <a:latin typeface="Baskerville Old Face" pitchFamily="18" charset="0"/>
            </a:endParaRPr>
          </a:p>
        </p:txBody>
      </p:sp>
      <p:sp>
        <p:nvSpPr>
          <p:cNvPr id="8" name="Freeform 8"/>
          <p:cNvSpPr/>
          <p:nvPr/>
        </p:nvSpPr>
        <p:spPr>
          <a:xfrm>
            <a:off x="14728904" y="316848"/>
            <a:ext cx="2595081" cy="2566771"/>
          </a:xfrm>
          <a:custGeom>
            <a:avLst/>
            <a:gdLst/>
            <a:ahLst/>
            <a:cxnLst/>
            <a:rect l="l" t="t" r="r" b="b"/>
            <a:pathLst>
              <a:path w="2595081" h="2566771">
                <a:moveTo>
                  <a:pt x="0" y="0"/>
                </a:moveTo>
                <a:lnTo>
                  <a:pt x="2595081" y="0"/>
                </a:lnTo>
                <a:lnTo>
                  <a:pt x="2595081" y="2566771"/>
                </a:lnTo>
                <a:lnTo>
                  <a:pt x="0" y="2566771"/>
                </a:lnTo>
                <a:lnTo>
                  <a:pt x="0" y="0"/>
                </a:lnTo>
                <a:close/>
              </a:path>
            </a:pathLst>
          </a:custGeom>
          <a:blipFill>
            <a:blip r:embed="rId4">
              <a:alphaModFix amt="37000"/>
              <a:extLst>
                <a:ext uri="{96DAC541-7B7A-43D3-8B79-37D633B846F1}">
                  <asvg:svgBlip xmlns:asvg="http://schemas.microsoft.com/office/drawing/2016/SVG/main" r:embed="rId5"/>
                </a:ext>
              </a:extLst>
            </a:blip>
            <a:stretch>
              <a:fillRect/>
            </a:stretch>
          </a:blipFill>
        </p:spPr>
      </p:sp>
      <p:pic>
        <p:nvPicPr>
          <p:cNvPr id="10" name="~PP3445.WAV">
            <a:hlinkClick r:id="" action="ppaction://media"/>
          </p:cNvPr>
          <p:cNvPicPr>
            <a:picLocks noRot="1" noChangeAspect="1"/>
          </p:cNvPicPr>
          <p:nvPr>
            <a:wavAudioFile r:embed="rId1" name="~PP3445.WAV"/>
          </p:nvPr>
        </p:nvPicPr>
        <p:blipFill>
          <a:blip r:embed="rId6"/>
          <a:stretch>
            <a:fillRect/>
          </a:stretch>
        </p:blipFill>
        <p:spPr>
          <a:xfrm>
            <a:off x="17768888" y="9767888"/>
            <a:ext cx="304800" cy="304800"/>
          </a:xfrm>
          <a:prstGeom prst="rect">
            <a:avLst/>
          </a:prstGeom>
        </p:spPr>
      </p:pic>
      <p:pic>
        <p:nvPicPr>
          <p:cNvPr id="12" name="Picture 11">
            <a:extLst>
              <a:ext uri="{FF2B5EF4-FFF2-40B4-BE49-F238E27FC236}">
                <a16:creationId xmlns:a16="http://schemas.microsoft.com/office/drawing/2014/main" id="{61B6F699-9BFB-457C-B604-593CF42639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2600" y="3052989"/>
            <a:ext cx="6647067" cy="5581339"/>
          </a:xfrm>
          <a:prstGeom prst="rect">
            <a:avLst/>
          </a:prstGeom>
        </p:spPr>
      </p:pic>
    </p:spTree>
  </p:cSld>
  <p:clrMapOvr>
    <a:masterClrMapping/>
  </p:clrMapOvr>
  <p:transition advTm="3545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54893" y="120251"/>
            <a:ext cx="13182600" cy="1763240"/>
          </a:xfrm>
          <a:prstGeom prst="rect">
            <a:avLst/>
          </a:prstGeom>
        </p:spPr>
        <p:txBody>
          <a:bodyPr wrap="square" lIns="0" tIns="0" rIns="0" bIns="0" rtlCol="0" anchor="t">
            <a:spAutoFit/>
          </a:bodyPr>
          <a:lstStyle/>
          <a:p>
            <a:pPr>
              <a:lnSpc>
                <a:spcPts val="6998"/>
              </a:lnSpc>
              <a:spcBef>
                <a:spcPct val="0"/>
              </a:spcBef>
            </a:pPr>
            <a:r>
              <a:rPr lang="en-US" sz="4998" dirty="0">
                <a:solidFill>
                  <a:srgbClr val="593C8F"/>
                </a:solidFill>
                <a:latin typeface="League Spartan"/>
              </a:rPr>
              <a:t>Sales Distribution by Gender and Product line</a:t>
            </a:r>
          </a:p>
        </p:txBody>
      </p:sp>
      <p:sp>
        <p:nvSpPr>
          <p:cNvPr id="3" name="AutoShape 3"/>
          <p:cNvSpPr/>
          <p:nvPr/>
        </p:nvSpPr>
        <p:spPr>
          <a:xfrm flipV="1">
            <a:off x="1029771" y="2233059"/>
            <a:ext cx="3254698" cy="19050"/>
          </a:xfrm>
          <a:prstGeom prst="line">
            <a:avLst/>
          </a:prstGeom>
          <a:ln w="38100" cap="flat">
            <a:solidFill>
              <a:srgbClr val="000000"/>
            </a:solidFill>
            <a:prstDash val="solid"/>
            <a:headEnd type="none" w="sm" len="sm"/>
            <a:tailEnd type="none" w="sm" len="sm"/>
          </a:ln>
        </p:spPr>
      </p:sp>
      <p:grpSp>
        <p:nvGrpSpPr>
          <p:cNvPr id="4" name="Group 4"/>
          <p:cNvGrpSpPr/>
          <p:nvPr/>
        </p:nvGrpSpPr>
        <p:grpSpPr>
          <a:xfrm>
            <a:off x="17505551" y="0"/>
            <a:ext cx="782449" cy="10287000"/>
            <a:chOff x="0" y="0"/>
            <a:chExt cx="206077" cy="2709333"/>
          </a:xfrm>
        </p:grpSpPr>
        <p:sp>
          <p:nvSpPr>
            <p:cNvPr id="5" name="Freeform 5"/>
            <p:cNvSpPr/>
            <p:nvPr/>
          </p:nvSpPr>
          <p:spPr>
            <a:xfrm>
              <a:off x="0" y="0"/>
              <a:ext cx="206077" cy="2709333"/>
            </a:xfrm>
            <a:custGeom>
              <a:avLst/>
              <a:gdLst/>
              <a:ahLst/>
              <a:cxnLst/>
              <a:rect l="l" t="t" r="r" b="b"/>
              <a:pathLst>
                <a:path w="206077" h="2709333">
                  <a:moveTo>
                    <a:pt x="0" y="0"/>
                  </a:moveTo>
                  <a:lnTo>
                    <a:pt x="206077" y="0"/>
                  </a:lnTo>
                  <a:lnTo>
                    <a:pt x="206077" y="2709333"/>
                  </a:lnTo>
                  <a:lnTo>
                    <a:pt x="0" y="2709333"/>
                  </a:lnTo>
                  <a:close/>
                </a:path>
              </a:pathLst>
            </a:custGeom>
            <a:solidFill>
              <a:srgbClr val="593C8F"/>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5883787" y="157970"/>
            <a:ext cx="2080092" cy="2057400"/>
          </a:xfrm>
          <a:custGeom>
            <a:avLst/>
            <a:gdLst/>
            <a:ahLst/>
            <a:cxnLst/>
            <a:rect l="l" t="t" r="r" b="b"/>
            <a:pathLst>
              <a:path w="2080092" h="2057400">
                <a:moveTo>
                  <a:pt x="0" y="0"/>
                </a:moveTo>
                <a:lnTo>
                  <a:pt x="2080092" y="0"/>
                </a:lnTo>
                <a:lnTo>
                  <a:pt x="2080092" y="2057400"/>
                </a:lnTo>
                <a:lnTo>
                  <a:pt x="0" y="2057400"/>
                </a:lnTo>
                <a:lnTo>
                  <a:pt x="0" y="0"/>
                </a:lnTo>
                <a:close/>
              </a:path>
            </a:pathLst>
          </a:custGeom>
          <a:blipFill>
            <a:blip r:embed="rId4">
              <a:alphaModFix amt="37000"/>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9490776" y="1463005"/>
            <a:ext cx="7733229" cy="7360989"/>
          </a:xfrm>
          <a:prstGeom prst="rect">
            <a:avLst/>
          </a:prstGeom>
        </p:spPr>
        <p:txBody>
          <a:bodyPr wrap="square" lIns="0" tIns="0" rIns="0" bIns="0" rtlCol="0" anchor="t">
            <a:spAutoFit/>
          </a:bodyPr>
          <a:lstStyle/>
          <a:p>
            <a:pPr marL="1084667" lvl="2" indent="-313734">
              <a:lnSpc>
                <a:spcPts val="4068"/>
              </a:lnSpc>
              <a:buFont typeface="Arial"/>
              <a:buChar char="•"/>
            </a:pPr>
            <a:r>
              <a:rPr lang="en-IN" sz="3600" dirty="0">
                <a:solidFill>
                  <a:schemeClr val="accent4">
                    <a:lumMod val="75000"/>
                  </a:schemeClr>
                </a:solidFill>
              </a:rPr>
              <a:t>This bar chart displays sales distribution across six product lines, comparing female and male customers. Light blue bars represent female sales, while orange bars show male sales. The y-axis indicates number of sales, ranging from 0 to 100. Fashion accessories have the highest female sales, while health and beauty products lead for males. Overall, the chart reveals gender-based preferences across different product categories.</a:t>
            </a:r>
            <a:r>
              <a:rPr lang="en-US" sz="3600" dirty="0">
                <a:solidFill>
                  <a:schemeClr val="accent4">
                    <a:lumMod val="75000"/>
                  </a:schemeClr>
                </a:solidFill>
                <a:latin typeface="Baskerville Old Face" pitchFamily="18" charset="0"/>
              </a:rPr>
              <a:t>.</a:t>
            </a:r>
          </a:p>
        </p:txBody>
      </p:sp>
      <p:pic>
        <p:nvPicPr>
          <p:cNvPr id="11" name="~PP1159.WAV">
            <a:hlinkClick r:id="" action="ppaction://media"/>
          </p:cNvPr>
          <p:cNvPicPr>
            <a:picLocks noRot="1" noChangeAspect="1"/>
          </p:cNvPicPr>
          <p:nvPr>
            <a:wavAudioFile r:embed="rId1" name="~PP1159.WAV"/>
          </p:nvPr>
        </p:nvPicPr>
        <p:blipFill>
          <a:blip r:embed="rId6"/>
          <a:stretch>
            <a:fillRect/>
          </a:stretch>
        </p:blipFill>
        <p:spPr>
          <a:xfrm>
            <a:off x="17768888" y="9767888"/>
            <a:ext cx="304800" cy="304800"/>
          </a:xfrm>
          <a:prstGeom prst="rect">
            <a:avLst/>
          </a:prstGeom>
        </p:spPr>
      </p:pic>
      <p:pic>
        <p:nvPicPr>
          <p:cNvPr id="12" name="Picture 11">
            <a:extLst>
              <a:ext uri="{FF2B5EF4-FFF2-40B4-BE49-F238E27FC236}">
                <a16:creationId xmlns:a16="http://schemas.microsoft.com/office/drawing/2014/main" id="{2EC3EF92-48F5-42C9-BAB3-CCFD29B906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399" y="2400300"/>
            <a:ext cx="9655787" cy="7010400"/>
          </a:xfrm>
          <a:prstGeom prst="rect">
            <a:avLst/>
          </a:prstGeom>
        </p:spPr>
      </p:pic>
    </p:spTree>
  </p:cSld>
  <p:clrMapOvr>
    <a:masterClrMapping/>
  </p:clrMapOvr>
  <p:transition advTm="286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TotalTime>
  <Words>1351</Words>
  <Application>Microsoft Office PowerPoint</Application>
  <PresentationFormat>Custom</PresentationFormat>
  <Paragraphs>60</Paragraphs>
  <Slides>12</Slides>
  <Notes>12</Notes>
  <HiddenSlides>0</HiddenSlides>
  <MMClips>12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Calibri</vt:lpstr>
      <vt:lpstr>Poppins</vt:lpstr>
      <vt:lpstr>Arial</vt:lpstr>
      <vt:lpstr>Poppins Italics</vt:lpstr>
      <vt:lpstr>Better Together Condensed</vt:lpstr>
      <vt:lpstr>League Spartan</vt:lpstr>
      <vt:lpstr>Helvetica Neue</vt:lpstr>
      <vt:lpstr>Lato Bold</vt:lpstr>
      <vt:lpstr>Baskerville Old Face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&amp;  white business profile presentation</dc:title>
  <dc:creator>Windows 10</dc:creator>
  <cp:lastModifiedBy>sahilkumar141600@gmail.com</cp:lastModifiedBy>
  <cp:revision>45</cp:revision>
  <dcterms:created xsi:type="dcterms:W3CDTF">2006-08-16T00:00:00Z</dcterms:created>
  <dcterms:modified xsi:type="dcterms:W3CDTF">2024-08-16T16:51:25Z</dcterms:modified>
  <dc:identifier>DAFvDVrrYuk</dc:identifier>
</cp:coreProperties>
</file>